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3" r:id="rId24"/>
    <p:sldId id="282" r:id="rId25"/>
    <p:sldId id="280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366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1pPr>
    <a:lvl2pPr marL="0" marR="0" indent="228656" algn="l" defTabSz="91366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2pPr>
    <a:lvl3pPr marL="0" marR="0" indent="457310" algn="l" defTabSz="91366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3pPr>
    <a:lvl4pPr marL="0" marR="0" indent="685965" algn="l" defTabSz="91366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4pPr>
    <a:lvl5pPr marL="0" marR="0" indent="914621" algn="l" defTabSz="91366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5pPr>
    <a:lvl6pPr marL="0" marR="0" indent="1143277" algn="l" defTabSz="91366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6pPr>
    <a:lvl7pPr marL="0" marR="0" indent="1371930" algn="l" defTabSz="91366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7pPr>
    <a:lvl8pPr marL="0" marR="0" indent="1600586" algn="l" defTabSz="91366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8pPr>
    <a:lvl9pPr marL="0" marR="0" indent="1829242" algn="l" defTabSz="91366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301" autoAdjust="0"/>
  </p:normalViewPr>
  <p:slideViewPr>
    <p:cSldViewPr snapToGrid="0">
      <p:cViewPr varScale="1">
        <p:scale>
          <a:sx n="68" d="100"/>
          <a:sy n="68" d="100"/>
        </p:scale>
        <p:origin x="79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title>
      <c:tx>
        <c:rich>
          <a:bodyPr rot="0"/>
          <a:lstStyle/>
          <a:p>
            <a:pPr>
              <a:defRPr sz="1800" b="1" i="0" u="none" strike="noStrike">
                <a:solidFill>
                  <a:srgbClr val="FFFFFF"/>
                </a:solidFill>
                <a:latin typeface="等线"/>
              </a:defRPr>
            </a:pPr>
            <a:r>
              <a:rPr lang="zh-CN" altLang="en-US" sz="1800" b="1" i="0" u="none" strike="noStrike">
                <a:solidFill>
                  <a:srgbClr val="FFFFFF"/>
                </a:solidFill>
                <a:latin typeface="等线"/>
              </a:rPr>
              <a:t>预测概率</a:t>
            </a:r>
          </a:p>
        </c:rich>
      </c:tx>
      <c:layout>
        <c:manualLayout>
          <c:xMode val="edge"/>
          <c:yMode val="edge"/>
          <c:x val="0.40310499999999999"/>
          <c:y val="0"/>
          <c:w val="0.19378999999999999"/>
          <c:h val="0.17493700000000001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9017600000000001"/>
          <c:y val="0.17493700000000001"/>
          <c:w val="0.80482399999999998"/>
          <c:h val="0.693456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F0B24F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飞机</c:v>
                </c:pt>
                <c:pt idx="1">
                  <c:v>汽车</c:v>
                </c:pt>
                <c:pt idx="2">
                  <c:v>猫</c:v>
                </c:pt>
                <c:pt idx="3">
                  <c:v>狗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0.05</c:v>
                </c:pt>
                <c:pt idx="1">
                  <c:v>0.1</c:v>
                </c:pt>
                <c:pt idx="2">
                  <c:v>0.6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4F-4DCE-AE7D-9955720928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1" i="0" u="none" strike="noStrike">
                <a:solidFill>
                  <a:srgbClr val="FFFFFF"/>
                </a:solidFill>
                <a:latin typeface="等线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miter lim="800000"/>
            </a:ln>
          </c:spPr>
        </c:majorGridlines>
        <c:numFmt formatCode="#,##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FFFFFF"/>
                </a:solidFill>
                <a:latin typeface="等线"/>
              </a:defRPr>
            </a:pPr>
            <a:endParaRPr lang="zh-CN"/>
          </a:p>
        </c:txPr>
        <c:crossAx val="2094734552"/>
        <c:crosses val="autoZero"/>
        <c:crossBetween val="between"/>
        <c:majorUnit val="0.15"/>
        <c:minorUnit val="7.4999999999999997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56" latinLnBrk="0">
      <a:defRPr sz="2000">
        <a:latin typeface="+mj-lt"/>
        <a:ea typeface="+mj-ea"/>
        <a:cs typeface="+mj-cs"/>
        <a:sym typeface="Lucida Grande"/>
      </a:defRPr>
    </a:lvl1pPr>
    <a:lvl2pPr indent="228600" defTabSz="228656" latinLnBrk="0">
      <a:defRPr sz="2000">
        <a:latin typeface="+mj-lt"/>
        <a:ea typeface="+mj-ea"/>
        <a:cs typeface="+mj-cs"/>
        <a:sym typeface="Lucida Grande"/>
      </a:defRPr>
    </a:lvl2pPr>
    <a:lvl3pPr indent="457200" defTabSz="228656" latinLnBrk="0">
      <a:defRPr sz="2000">
        <a:latin typeface="+mj-lt"/>
        <a:ea typeface="+mj-ea"/>
        <a:cs typeface="+mj-cs"/>
        <a:sym typeface="Lucida Grande"/>
      </a:defRPr>
    </a:lvl3pPr>
    <a:lvl4pPr indent="685800" defTabSz="228656" latinLnBrk="0">
      <a:defRPr sz="2000">
        <a:latin typeface="+mj-lt"/>
        <a:ea typeface="+mj-ea"/>
        <a:cs typeface="+mj-cs"/>
        <a:sym typeface="Lucida Grande"/>
      </a:defRPr>
    </a:lvl4pPr>
    <a:lvl5pPr indent="914400" defTabSz="228656" latinLnBrk="0">
      <a:defRPr sz="2000">
        <a:latin typeface="+mj-lt"/>
        <a:ea typeface="+mj-ea"/>
        <a:cs typeface="+mj-cs"/>
        <a:sym typeface="Lucida Grande"/>
      </a:defRPr>
    </a:lvl5pPr>
    <a:lvl6pPr indent="1143000" defTabSz="228656" latinLnBrk="0">
      <a:defRPr sz="2000">
        <a:latin typeface="+mj-lt"/>
        <a:ea typeface="+mj-ea"/>
        <a:cs typeface="+mj-cs"/>
        <a:sym typeface="Lucida Grande"/>
      </a:defRPr>
    </a:lvl6pPr>
    <a:lvl7pPr indent="1371600" defTabSz="228656" latinLnBrk="0">
      <a:defRPr sz="2000">
        <a:latin typeface="+mj-lt"/>
        <a:ea typeface="+mj-ea"/>
        <a:cs typeface="+mj-cs"/>
        <a:sym typeface="Lucida Grande"/>
      </a:defRPr>
    </a:lvl7pPr>
    <a:lvl8pPr indent="1600200" defTabSz="228656" latinLnBrk="0">
      <a:defRPr sz="2000">
        <a:latin typeface="+mj-lt"/>
        <a:ea typeface="+mj-ea"/>
        <a:cs typeface="+mj-cs"/>
        <a:sym typeface="Lucida Grande"/>
      </a:defRPr>
    </a:lvl8pPr>
    <a:lvl9pPr indent="1828800" defTabSz="228656" latinLnBrk="0">
      <a:defRPr sz="2000">
        <a:latin typeface="+mj-lt"/>
        <a:ea typeface="+mj-ea"/>
        <a:cs typeface="+mj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classification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为什么训练集和测试集要分开？防止过拟合。</a:t>
            </a:r>
          </a:p>
          <a:p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https://cs231n.github.io/classification/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notebook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notebook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" name="图片 7" descr="图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210" y="343799"/>
            <a:ext cx="1462886" cy="34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圆角矩形 8"/>
          <p:cNvSpPr/>
          <p:nvPr/>
        </p:nvSpPr>
        <p:spPr>
          <a:xfrm>
            <a:off x="401635" y="343799"/>
            <a:ext cx="74815" cy="3420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5" name="组合 9"/>
          <p:cNvGrpSpPr/>
          <p:nvPr/>
        </p:nvGrpSpPr>
        <p:grpSpPr>
          <a:xfrm>
            <a:off x="12363960" y="0"/>
            <a:ext cx="761307" cy="3609291"/>
            <a:chOff x="0" y="0"/>
            <a:chExt cx="761306" cy="3609289"/>
          </a:xfrm>
        </p:grpSpPr>
        <p:sp>
          <p:nvSpPr>
            <p:cNvPr id="28" name="矩形 10"/>
            <p:cNvSpPr/>
            <p:nvPr/>
          </p:nvSpPr>
          <p:spPr>
            <a:xfrm>
              <a:off x="0" y="3718"/>
              <a:ext cx="359989" cy="369332"/>
            </a:xfrm>
            <a:prstGeom prst="rect">
              <a:avLst/>
            </a:prstGeom>
            <a:solidFill>
              <a:srgbClr val="0D57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" name="矩形 11"/>
            <p:cNvSpPr/>
            <p:nvPr/>
          </p:nvSpPr>
          <p:spPr>
            <a:xfrm>
              <a:off x="0" y="1055785"/>
              <a:ext cx="359989" cy="369332"/>
            </a:xfrm>
            <a:prstGeom prst="rect">
              <a:avLst/>
            </a:prstGeom>
            <a:solidFill>
              <a:srgbClr val="3B38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0" name="矩形 12"/>
            <p:cNvSpPr/>
            <p:nvPr/>
          </p:nvSpPr>
          <p:spPr>
            <a:xfrm>
              <a:off x="0" y="2158011"/>
              <a:ext cx="359989" cy="369332"/>
            </a:xfrm>
            <a:prstGeom prst="rect">
              <a:avLst/>
            </a:prstGeom>
            <a:solidFill>
              <a:srgbClr val="0365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1" name="矩形 13"/>
            <p:cNvSpPr/>
            <p:nvPr/>
          </p:nvSpPr>
          <p:spPr>
            <a:xfrm>
              <a:off x="239" y="518518"/>
              <a:ext cx="359989" cy="369332"/>
            </a:xfrm>
            <a:prstGeom prst="rect">
              <a:avLst/>
            </a:prstGeom>
            <a:solidFill>
              <a:srgbClr val="A00F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2" name="矩形 14"/>
            <p:cNvSpPr/>
            <p:nvPr/>
          </p:nvSpPr>
          <p:spPr>
            <a:xfrm>
              <a:off x="0" y="1620743"/>
              <a:ext cx="359989" cy="369332"/>
            </a:xfrm>
            <a:prstGeom prst="rect">
              <a:avLst/>
            </a:pr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3" name="文本框 15"/>
            <p:cNvSpPr txBox="1"/>
            <p:nvPr/>
          </p:nvSpPr>
          <p:spPr>
            <a:xfrm>
              <a:off x="466666" y="0"/>
              <a:ext cx="294641" cy="1310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vert="eaVert" wrap="none" lIns="45719" tIns="45719" rIns="45719" bIns="45719" numCol="1" anchor="t">
              <a:spAutoFit/>
            </a:bodyPr>
            <a:lstStyle>
              <a:lvl1pPr>
                <a:defRPr sz="1600" b="1" spc="300">
                  <a:solidFill>
                    <a:srgbClr val="808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可用辅助色</a:t>
              </a:r>
            </a:p>
          </p:txBody>
        </p:sp>
        <p:sp>
          <p:nvSpPr>
            <p:cNvPr id="34" name="矩形 16"/>
            <p:cNvSpPr/>
            <p:nvPr/>
          </p:nvSpPr>
          <p:spPr>
            <a:xfrm>
              <a:off x="515" y="3239958"/>
              <a:ext cx="359989" cy="3693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36" name="矩形 17"/>
          <p:cNvSpPr/>
          <p:nvPr/>
        </p:nvSpPr>
        <p:spPr>
          <a:xfrm>
            <a:off x="12363960" y="2725775"/>
            <a:ext cx="359990" cy="323166"/>
          </a:xfrm>
          <a:prstGeom prst="rect">
            <a:avLst/>
          </a:prstGeom>
          <a:solidFill>
            <a:srgbClr val="657EC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24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3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2480" t="25529" r="10670" b="24815"/>
          <a:stretch>
            <a:fillRect/>
          </a:stretch>
        </p:blipFill>
        <p:spPr>
          <a:xfrm>
            <a:off x="11149572" y="5561855"/>
            <a:ext cx="1128409" cy="12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566636" y="224643"/>
            <a:ext cx="9599936" cy="6120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2692" y="6392280"/>
            <a:ext cx="245404" cy="243841"/>
          </a:xfrm>
          <a:prstGeom prst="rect">
            <a:avLst/>
          </a:prstGeom>
        </p:spPr>
        <p:txBody>
          <a:bodyPr anchor="ctr"/>
          <a:lstStyle>
            <a:lvl1pPr algn="r">
              <a:defRPr sz="1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圆角矩形 6"/>
          <p:cNvSpPr/>
          <p:nvPr/>
        </p:nvSpPr>
        <p:spPr>
          <a:xfrm>
            <a:off x="401635" y="343799"/>
            <a:ext cx="74815" cy="342001"/>
          </a:xfrm>
          <a:prstGeom prst="roundRect">
            <a:avLst>
              <a:gd name="adj" fmla="val 0"/>
            </a:avLst>
          </a:prstGeom>
          <a:solidFill>
            <a:srgbClr val="0E57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02" name="图片 7" descr="图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210" y="343799"/>
            <a:ext cx="1462886" cy="34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" name="组合 8"/>
          <p:cNvGrpSpPr/>
          <p:nvPr/>
        </p:nvGrpSpPr>
        <p:grpSpPr>
          <a:xfrm>
            <a:off x="12363960" y="0"/>
            <a:ext cx="761307" cy="3609291"/>
            <a:chOff x="0" y="0"/>
            <a:chExt cx="761306" cy="3609289"/>
          </a:xfrm>
        </p:grpSpPr>
        <p:sp>
          <p:nvSpPr>
            <p:cNvPr id="203" name="矩形 9"/>
            <p:cNvSpPr/>
            <p:nvPr/>
          </p:nvSpPr>
          <p:spPr>
            <a:xfrm>
              <a:off x="0" y="3718"/>
              <a:ext cx="359989" cy="369332"/>
            </a:xfrm>
            <a:prstGeom prst="rect">
              <a:avLst/>
            </a:prstGeom>
            <a:solidFill>
              <a:srgbClr val="0D57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4" name="矩形 10"/>
            <p:cNvSpPr/>
            <p:nvPr/>
          </p:nvSpPr>
          <p:spPr>
            <a:xfrm>
              <a:off x="0" y="1055785"/>
              <a:ext cx="359989" cy="369332"/>
            </a:xfrm>
            <a:prstGeom prst="rect">
              <a:avLst/>
            </a:prstGeom>
            <a:solidFill>
              <a:srgbClr val="3B38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5" name="矩形 11"/>
            <p:cNvSpPr/>
            <p:nvPr/>
          </p:nvSpPr>
          <p:spPr>
            <a:xfrm>
              <a:off x="0" y="2158011"/>
              <a:ext cx="359989" cy="369332"/>
            </a:xfrm>
            <a:prstGeom prst="rect">
              <a:avLst/>
            </a:prstGeom>
            <a:solidFill>
              <a:srgbClr val="0365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6" name="矩形 12"/>
            <p:cNvSpPr/>
            <p:nvPr/>
          </p:nvSpPr>
          <p:spPr>
            <a:xfrm>
              <a:off x="239" y="518518"/>
              <a:ext cx="359989" cy="369332"/>
            </a:xfrm>
            <a:prstGeom prst="rect">
              <a:avLst/>
            </a:prstGeom>
            <a:solidFill>
              <a:srgbClr val="A00F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7" name="矩形 13"/>
            <p:cNvSpPr/>
            <p:nvPr/>
          </p:nvSpPr>
          <p:spPr>
            <a:xfrm>
              <a:off x="0" y="1620743"/>
              <a:ext cx="359989" cy="369332"/>
            </a:xfrm>
            <a:prstGeom prst="rect">
              <a:avLst/>
            </a:pr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8" name="文本框 14"/>
            <p:cNvSpPr txBox="1"/>
            <p:nvPr/>
          </p:nvSpPr>
          <p:spPr>
            <a:xfrm>
              <a:off x="466666" y="0"/>
              <a:ext cx="294641" cy="1310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vert="eaVert" wrap="none" lIns="45719" tIns="45719" rIns="45719" bIns="45719" numCol="1" anchor="t">
              <a:spAutoFit/>
            </a:bodyPr>
            <a:lstStyle>
              <a:lvl1pPr>
                <a:defRPr sz="1600" b="1" spc="300">
                  <a:solidFill>
                    <a:srgbClr val="808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可用辅助色</a:t>
              </a:r>
            </a:p>
          </p:txBody>
        </p:sp>
        <p:sp>
          <p:nvSpPr>
            <p:cNvPr id="209" name="矩形 15"/>
            <p:cNvSpPr/>
            <p:nvPr/>
          </p:nvSpPr>
          <p:spPr>
            <a:xfrm>
              <a:off x="515" y="3239958"/>
              <a:ext cx="359989" cy="3693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211" name="矩形 16"/>
          <p:cNvSpPr/>
          <p:nvPr/>
        </p:nvSpPr>
        <p:spPr>
          <a:xfrm>
            <a:off x="12363960" y="2725775"/>
            <a:ext cx="359990" cy="323166"/>
          </a:xfrm>
          <a:prstGeom prst="rect">
            <a:avLst/>
          </a:prstGeom>
          <a:solidFill>
            <a:srgbClr val="657EC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24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2480" t="25529" r="10670" b="24815"/>
          <a:stretch>
            <a:fillRect/>
          </a:stretch>
        </p:blipFill>
        <p:spPr>
          <a:xfrm>
            <a:off x="11088024" y="5561855"/>
            <a:ext cx="1128408" cy="12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4" name="图片 7" descr="图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210" y="343799"/>
            <a:ext cx="1462886" cy="34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圆角矩形 8"/>
          <p:cNvSpPr/>
          <p:nvPr/>
        </p:nvSpPr>
        <p:spPr>
          <a:xfrm>
            <a:off x="401635" y="343799"/>
            <a:ext cx="74815" cy="3420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3" name="组合 9"/>
          <p:cNvGrpSpPr/>
          <p:nvPr/>
        </p:nvGrpSpPr>
        <p:grpSpPr>
          <a:xfrm>
            <a:off x="12363960" y="0"/>
            <a:ext cx="761307" cy="3609291"/>
            <a:chOff x="0" y="0"/>
            <a:chExt cx="761306" cy="3609289"/>
          </a:xfrm>
        </p:grpSpPr>
        <p:sp>
          <p:nvSpPr>
            <p:cNvPr id="56" name="矩形 10"/>
            <p:cNvSpPr/>
            <p:nvPr/>
          </p:nvSpPr>
          <p:spPr>
            <a:xfrm>
              <a:off x="0" y="3718"/>
              <a:ext cx="359989" cy="369332"/>
            </a:xfrm>
            <a:prstGeom prst="rect">
              <a:avLst/>
            </a:prstGeom>
            <a:solidFill>
              <a:srgbClr val="0D57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57" name="矩形 11"/>
            <p:cNvSpPr/>
            <p:nvPr/>
          </p:nvSpPr>
          <p:spPr>
            <a:xfrm>
              <a:off x="0" y="1055785"/>
              <a:ext cx="359989" cy="369332"/>
            </a:xfrm>
            <a:prstGeom prst="rect">
              <a:avLst/>
            </a:prstGeom>
            <a:solidFill>
              <a:srgbClr val="3B38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58" name="矩形 12"/>
            <p:cNvSpPr/>
            <p:nvPr/>
          </p:nvSpPr>
          <p:spPr>
            <a:xfrm>
              <a:off x="0" y="2158011"/>
              <a:ext cx="359989" cy="369332"/>
            </a:xfrm>
            <a:prstGeom prst="rect">
              <a:avLst/>
            </a:prstGeom>
            <a:solidFill>
              <a:srgbClr val="0365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59" name="矩形 13"/>
            <p:cNvSpPr/>
            <p:nvPr/>
          </p:nvSpPr>
          <p:spPr>
            <a:xfrm>
              <a:off x="239" y="518518"/>
              <a:ext cx="359989" cy="369332"/>
            </a:xfrm>
            <a:prstGeom prst="rect">
              <a:avLst/>
            </a:prstGeom>
            <a:solidFill>
              <a:srgbClr val="A00F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0" name="矩形 14"/>
            <p:cNvSpPr/>
            <p:nvPr/>
          </p:nvSpPr>
          <p:spPr>
            <a:xfrm>
              <a:off x="0" y="1620743"/>
              <a:ext cx="359989" cy="369332"/>
            </a:xfrm>
            <a:prstGeom prst="rect">
              <a:avLst/>
            </a:pr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1" name="文本框 15"/>
            <p:cNvSpPr txBox="1"/>
            <p:nvPr/>
          </p:nvSpPr>
          <p:spPr>
            <a:xfrm>
              <a:off x="466666" y="0"/>
              <a:ext cx="294641" cy="1310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vert="eaVert" wrap="none" lIns="45719" tIns="45719" rIns="45719" bIns="45719" numCol="1" anchor="t">
              <a:spAutoFit/>
            </a:bodyPr>
            <a:lstStyle>
              <a:lvl1pPr>
                <a:defRPr sz="1600" b="1" spc="300">
                  <a:solidFill>
                    <a:srgbClr val="808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可用辅助色</a:t>
              </a:r>
            </a:p>
          </p:txBody>
        </p:sp>
        <p:sp>
          <p:nvSpPr>
            <p:cNvPr id="62" name="矩形 16"/>
            <p:cNvSpPr/>
            <p:nvPr/>
          </p:nvSpPr>
          <p:spPr>
            <a:xfrm>
              <a:off x="515" y="3239958"/>
              <a:ext cx="359989" cy="3693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64" name="矩形 17"/>
          <p:cNvSpPr/>
          <p:nvPr/>
        </p:nvSpPr>
        <p:spPr>
          <a:xfrm>
            <a:off x="12363960" y="2725775"/>
            <a:ext cx="359990" cy="323166"/>
          </a:xfrm>
          <a:prstGeom prst="rect">
            <a:avLst/>
          </a:prstGeom>
          <a:solidFill>
            <a:srgbClr val="657EC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24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6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2480" t="25529" r="10670" b="24815"/>
          <a:stretch>
            <a:fillRect/>
          </a:stretch>
        </p:blipFill>
        <p:spPr>
          <a:xfrm>
            <a:off x="11149572" y="5561855"/>
            <a:ext cx="1128409" cy="12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2692" y="6392280"/>
            <a:ext cx="245404" cy="243841"/>
          </a:xfrm>
          <a:prstGeom prst="rect">
            <a:avLst/>
          </a:prstGeom>
        </p:spPr>
        <p:txBody>
          <a:bodyPr anchor="ctr"/>
          <a:lstStyle>
            <a:lvl1pPr algn="r">
              <a:defRPr sz="1000" b="1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4" name="圆角矩形 3"/>
          <p:cNvSpPr/>
          <p:nvPr/>
        </p:nvSpPr>
        <p:spPr>
          <a:xfrm>
            <a:off x="401635" y="343799"/>
            <a:ext cx="74815" cy="3420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5" name="矩形 6"/>
          <p:cNvSpPr/>
          <p:nvPr/>
        </p:nvSpPr>
        <p:spPr>
          <a:xfrm>
            <a:off x="12363960" y="26802"/>
            <a:ext cx="359990" cy="323165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6" name="矩形 7"/>
          <p:cNvSpPr/>
          <p:nvPr/>
        </p:nvSpPr>
        <p:spPr>
          <a:xfrm>
            <a:off x="12363960" y="2644835"/>
            <a:ext cx="359990" cy="323166"/>
          </a:xfrm>
          <a:prstGeom prst="rect">
            <a:avLst/>
          </a:prstGeom>
          <a:solidFill>
            <a:srgbClr val="3438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7" name="矩形 8"/>
          <p:cNvSpPr/>
          <p:nvPr/>
        </p:nvSpPr>
        <p:spPr>
          <a:xfrm>
            <a:off x="12363960" y="550408"/>
            <a:ext cx="359990" cy="323166"/>
          </a:xfrm>
          <a:prstGeom prst="rect">
            <a:avLst/>
          </a:prstGeom>
          <a:solidFill>
            <a:srgbClr val="6AB0FE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8" name="矩形 9"/>
          <p:cNvSpPr/>
          <p:nvPr/>
        </p:nvSpPr>
        <p:spPr>
          <a:xfrm>
            <a:off x="12363960" y="2121228"/>
            <a:ext cx="359990" cy="323166"/>
          </a:xfrm>
          <a:prstGeom prst="rect">
            <a:avLst/>
          </a:prstGeom>
          <a:solidFill>
            <a:srgbClr val="A00F19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9" name="矩形 11"/>
          <p:cNvSpPr/>
          <p:nvPr/>
        </p:nvSpPr>
        <p:spPr>
          <a:xfrm>
            <a:off x="12363960" y="3168439"/>
            <a:ext cx="359990" cy="323166"/>
          </a:xfrm>
          <a:prstGeom prst="rect">
            <a:avLst/>
          </a:prstGeom>
          <a:solidFill>
            <a:srgbClr val="686F76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" name="文本框 13"/>
          <p:cNvSpPr txBox="1"/>
          <p:nvPr/>
        </p:nvSpPr>
        <p:spPr>
          <a:xfrm>
            <a:off x="12830627" y="-1"/>
            <a:ext cx="29464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wrap="none" lIns="45719" rIns="45719">
            <a:spAutoFit/>
          </a:bodyPr>
          <a:lstStyle>
            <a:lvl1pPr>
              <a:defRPr sz="1600" b="1" spc="3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可用辅助色</a:t>
            </a:r>
          </a:p>
        </p:txBody>
      </p:sp>
      <p:sp>
        <p:nvSpPr>
          <p:cNvPr id="81" name="矩形 14"/>
          <p:cNvSpPr/>
          <p:nvPr/>
        </p:nvSpPr>
        <p:spPr>
          <a:xfrm>
            <a:off x="12363960" y="1597621"/>
            <a:ext cx="359990" cy="323166"/>
          </a:xfrm>
          <a:prstGeom prst="rect">
            <a:avLst/>
          </a:prstGeom>
          <a:solidFill>
            <a:srgbClr val="37A4B3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2" name="矩形 15"/>
          <p:cNvSpPr/>
          <p:nvPr/>
        </p:nvSpPr>
        <p:spPr>
          <a:xfrm>
            <a:off x="12363960" y="1074014"/>
            <a:ext cx="359990" cy="323166"/>
          </a:xfrm>
          <a:prstGeom prst="rect">
            <a:avLst/>
          </a:prstGeom>
          <a:solidFill>
            <a:srgbClr val="F8AA07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83" name="图片 16" descr="图片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208" y="343799"/>
            <a:ext cx="1462887" cy="34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2480" t="25529" r="10670" b="24815"/>
          <a:stretch>
            <a:fillRect/>
          </a:stretch>
        </p:blipFill>
        <p:spPr>
          <a:xfrm>
            <a:off x="11149572" y="5561855"/>
            <a:ext cx="1128409" cy="12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913448">
              <a:defRPr sz="27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07042" y="333375"/>
            <a:ext cx="358414" cy="3708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4" name="圆角矩形 3"/>
          <p:cNvSpPr/>
          <p:nvPr/>
        </p:nvSpPr>
        <p:spPr>
          <a:xfrm>
            <a:off x="401635" y="343799"/>
            <a:ext cx="74815" cy="3420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5" name="矩形 6"/>
          <p:cNvSpPr/>
          <p:nvPr/>
        </p:nvSpPr>
        <p:spPr>
          <a:xfrm>
            <a:off x="12363960" y="26802"/>
            <a:ext cx="359990" cy="323165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6" name="矩形 7"/>
          <p:cNvSpPr/>
          <p:nvPr/>
        </p:nvSpPr>
        <p:spPr>
          <a:xfrm>
            <a:off x="12363960" y="2644835"/>
            <a:ext cx="359990" cy="323166"/>
          </a:xfrm>
          <a:prstGeom prst="rect">
            <a:avLst/>
          </a:prstGeom>
          <a:solidFill>
            <a:srgbClr val="3438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7" name="矩形 8"/>
          <p:cNvSpPr/>
          <p:nvPr/>
        </p:nvSpPr>
        <p:spPr>
          <a:xfrm>
            <a:off x="12363960" y="550408"/>
            <a:ext cx="359990" cy="323166"/>
          </a:xfrm>
          <a:prstGeom prst="rect">
            <a:avLst/>
          </a:prstGeom>
          <a:solidFill>
            <a:srgbClr val="6AB0FE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8" name="矩形 9"/>
          <p:cNvSpPr/>
          <p:nvPr/>
        </p:nvSpPr>
        <p:spPr>
          <a:xfrm>
            <a:off x="12363960" y="2121228"/>
            <a:ext cx="359990" cy="323166"/>
          </a:xfrm>
          <a:prstGeom prst="rect">
            <a:avLst/>
          </a:prstGeom>
          <a:solidFill>
            <a:srgbClr val="A00F19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9" name="矩形 11"/>
          <p:cNvSpPr/>
          <p:nvPr/>
        </p:nvSpPr>
        <p:spPr>
          <a:xfrm>
            <a:off x="12363960" y="3168439"/>
            <a:ext cx="359990" cy="323166"/>
          </a:xfrm>
          <a:prstGeom prst="rect">
            <a:avLst/>
          </a:prstGeom>
          <a:solidFill>
            <a:srgbClr val="686F76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0" name="文本框 13"/>
          <p:cNvSpPr txBox="1"/>
          <p:nvPr/>
        </p:nvSpPr>
        <p:spPr>
          <a:xfrm>
            <a:off x="12830627" y="-1"/>
            <a:ext cx="29464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wrap="none" lIns="45719" rIns="45719">
            <a:spAutoFit/>
          </a:bodyPr>
          <a:lstStyle>
            <a:lvl1pPr>
              <a:defRPr sz="1600" b="1" spc="3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可用辅助色</a:t>
            </a:r>
          </a:p>
        </p:txBody>
      </p:sp>
      <p:sp>
        <p:nvSpPr>
          <p:cNvPr id="101" name="矩形 14"/>
          <p:cNvSpPr/>
          <p:nvPr/>
        </p:nvSpPr>
        <p:spPr>
          <a:xfrm>
            <a:off x="12363960" y="1597621"/>
            <a:ext cx="359990" cy="323166"/>
          </a:xfrm>
          <a:prstGeom prst="rect">
            <a:avLst/>
          </a:prstGeom>
          <a:solidFill>
            <a:srgbClr val="37A4B3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2" name="矩形 15"/>
          <p:cNvSpPr/>
          <p:nvPr/>
        </p:nvSpPr>
        <p:spPr>
          <a:xfrm>
            <a:off x="12363960" y="1074014"/>
            <a:ext cx="359990" cy="323166"/>
          </a:xfrm>
          <a:prstGeom prst="rect">
            <a:avLst/>
          </a:prstGeom>
          <a:solidFill>
            <a:srgbClr val="F8AA07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03" name="图片 16" descr="图片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208" y="343799"/>
            <a:ext cx="1462887" cy="34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2480" t="25529" r="10670" b="24815"/>
          <a:stretch>
            <a:fillRect/>
          </a:stretch>
        </p:blipFill>
        <p:spPr>
          <a:xfrm>
            <a:off x="11149572" y="5561855"/>
            <a:ext cx="1128409" cy="12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387551" y="1709738"/>
            <a:ext cx="11410544" cy="4633913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 defTabSz="913448">
              <a:defRPr sz="57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6636" y="333375"/>
            <a:ext cx="8285175" cy="396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913448">
              <a:buSzTx/>
              <a:buFontTx/>
              <a:buNone/>
              <a:defRPr sz="27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65532" indent="-308967" defTabSz="913448">
              <a:buFontTx/>
              <a:defRPr sz="27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256664" indent="-342900" defTabSz="913448">
              <a:buFontTx/>
              <a:defRPr sz="27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756727" indent="-385762" defTabSz="913448">
              <a:buFontTx/>
              <a:defRPr sz="27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213927" indent="-385762" defTabSz="913448">
              <a:buFontTx/>
              <a:defRPr sz="27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07042" y="333375"/>
            <a:ext cx="358414" cy="3708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5" name="圆角矩形 3"/>
          <p:cNvSpPr/>
          <p:nvPr/>
        </p:nvSpPr>
        <p:spPr>
          <a:xfrm>
            <a:off x="401635" y="343799"/>
            <a:ext cx="74815" cy="3420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6" name="矩形 6"/>
          <p:cNvSpPr/>
          <p:nvPr/>
        </p:nvSpPr>
        <p:spPr>
          <a:xfrm>
            <a:off x="12363960" y="26802"/>
            <a:ext cx="359990" cy="323165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7" name="矩形 7"/>
          <p:cNvSpPr/>
          <p:nvPr/>
        </p:nvSpPr>
        <p:spPr>
          <a:xfrm>
            <a:off x="12363960" y="2644835"/>
            <a:ext cx="359990" cy="323166"/>
          </a:xfrm>
          <a:prstGeom prst="rect">
            <a:avLst/>
          </a:prstGeom>
          <a:solidFill>
            <a:srgbClr val="3438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8" name="矩形 8"/>
          <p:cNvSpPr/>
          <p:nvPr/>
        </p:nvSpPr>
        <p:spPr>
          <a:xfrm>
            <a:off x="12363960" y="550408"/>
            <a:ext cx="359990" cy="323166"/>
          </a:xfrm>
          <a:prstGeom prst="rect">
            <a:avLst/>
          </a:prstGeom>
          <a:solidFill>
            <a:srgbClr val="6AB0FE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9" name="矩形 9"/>
          <p:cNvSpPr/>
          <p:nvPr/>
        </p:nvSpPr>
        <p:spPr>
          <a:xfrm>
            <a:off x="12363960" y="2121228"/>
            <a:ext cx="359990" cy="323166"/>
          </a:xfrm>
          <a:prstGeom prst="rect">
            <a:avLst/>
          </a:prstGeom>
          <a:solidFill>
            <a:srgbClr val="A00F19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0" name="矩形 11"/>
          <p:cNvSpPr/>
          <p:nvPr/>
        </p:nvSpPr>
        <p:spPr>
          <a:xfrm>
            <a:off x="12363960" y="3168439"/>
            <a:ext cx="359990" cy="323166"/>
          </a:xfrm>
          <a:prstGeom prst="rect">
            <a:avLst/>
          </a:prstGeom>
          <a:solidFill>
            <a:srgbClr val="686F76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1" name="文本框 13"/>
          <p:cNvSpPr txBox="1"/>
          <p:nvPr/>
        </p:nvSpPr>
        <p:spPr>
          <a:xfrm>
            <a:off x="12830627" y="-1"/>
            <a:ext cx="29464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wrap="none" lIns="45719" rIns="45719">
            <a:spAutoFit/>
          </a:bodyPr>
          <a:lstStyle>
            <a:lvl1pPr>
              <a:defRPr sz="1600" b="1" spc="3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可用辅助色</a:t>
            </a:r>
          </a:p>
        </p:txBody>
      </p:sp>
      <p:sp>
        <p:nvSpPr>
          <p:cNvPr id="122" name="矩形 14"/>
          <p:cNvSpPr/>
          <p:nvPr/>
        </p:nvSpPr>
        <p:spPr>
          <a:xfrm>
            <a:off x="12363960" y="1597621"/>
            <a:ext cx="359990" cy="323166"/>
          </a:xfrm>
          <a:prstGeom prst="rect">
            <a:avLst/>
          </a:prstGeom>
          <a:solidFill>
            <a:srgbClr val="37A4B3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3" name="矩形 15"/>
          <p:cNvSpPr/>
          <p:nvPr/>
        </p:nvSpPr>
        <p:spPr>
          <a:xfrm>
            <a:off x="12363960" y="1074014"/>
            <a:ext cx="359990" cy="323166"/>
          </a:xfrm>
          <a:prstGeom prst="rect">
            <a:avLst/>
          </a:prstGeom>
          <a:solidFill>
            <a:srgbClr val="F8AA07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24" name="图片 16" descr="图片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208" y="343799"/>
            <a:ext cx="1462887" cy="34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2480" t="25529" r="10670" b="24815"/>
          <a:stretch>
            <a:fillRect/>
          </a:stretch>
        </p:blipFill>
        <p:spPr>
          <a:xfrm>
            <a:off x="11149572" y="5561855"/>
            <a:ext cx="1128409" cy="12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Body Level One…"/>
          <p:cNvSpPr txBox="1">
            <a:spLocks noGrp="1"/>
          </p:cNvSpPr>
          <p:nvPr>
            <p:ph type="body" idx="1"/>
          </p:nvPr>
        </p:nvSpPr>
        <p:spPr>
          <a:xfrm>
            <a:off x="387551" y="1085850"/>
            <a:ext cx="11410545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913448">
              <a:lnSpc>
                <a:spcPct val="150000"/>
              </a:lnSpc>
              <a:buSzTx/>
              <a:buFontTx/>
              <a:buNone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0" indent="456565" defTabSz="913448">
              <a:lnSpc>
                <a:spcPct val="150000"/>
              </a:lnSpc>
              <a:buSzTx/>
              <a:buFontTx/>
              <a:buNone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0" indent="913764" defTabSz="913448">
              <a:lnSpc>
                <a:spcPct val="150000"/>
              </a:lnSpc>
              <a:buSzTx/>
              <a:buFontTx/>
              <a:buNone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0" indent="1370964" defTabSz="913448">
              <a:lnSpc>
                <a:spcPct val="150000"/>
              </a:lnSpc>
              <a:buSzTx/>
              <a:buFontTx/>
              <a:buNone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0" indent="1828164" defTabSz="913448">
              <a:lnSpc>
                <a:spcPct val="150000"/>
              </a:lnSpc>
              <a:buSzTx/>
              <a:buFontTx/>
              <a:buNone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913448">
              <a:defRPr sz="27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文本框 1"/>
          <p:cNvSpPr txBox="1"/>
          <p:nvPr/>
        </p:nvSpPr>
        <p:spPr>
          <a:xfrm>
            <a:off x="433271" y="6367679"/>
            <a:ext cx="1022552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天元官网：https://megengine.org.cn/ 	GitHub：https://github.com/MegEngine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07042" y="333375"/>
            <a:ext cx="358414" cy="3708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7" name="圆角矩形 3"/>
          <p:cNvSpPr/>
          <p:nvPr/>
        </p:nvSpPr>
        <p:spPr>
          <a:xfrm>
            <a:off x="401635" y="343799"/>
            <a:ext cx="74815" cy="3420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8" name="矩形 6"/>
          <p:cNvSpPr/>
          <p:nvPr/>
        </p:nvSpPr>
        <p:spPr>
          <a:xfrm>
            <a:off x="12363960" y="26802"/>
            <a:ext cx="359990" cy="323165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9" name="矩形 7"/>
          <p:cNvSpPr/>
          <p:nvPr/>
        </p:nvSpPr>
        <p:spPr>
          <a:xfrm>
            <a:off x="12363960" y="2644835"/>
            <a:ext cx="359990" cy="323166"/>
          </a:xfrm>
          <a:prstGeom prst="rect">
            <a:avLst/>
          </a:prstGeom>
          <a:solidFill>
            <a:srgbClr val="3438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0" name="矩形 8"/>
          <p:cNvSpPr/>
          <p:nvPr/>
        </p:nvSpPr>
        <p:spPr>
          <a:xfrm>
            <a:off x="12363960" y="550408"/>
            <a:ext cx="359990" cy="323166"/>
          </a:xfrm>
          <a:prstGeom prst="rect">
            <a:avLst/>
          </a:prstGeom>
          <a:solidFill>
            <a:srgbClr val="6AB0FE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1" name="矩形 9"/>
          <p:cNvSpPr/>
          <p:nvPr/>
        </p:nvSpPr>
        <p:spPr>
          <a:xfrm>
            <a:off x="12363960" y="2121228"/>
            <a:ext cx="359990" cy="323166"/>
          </a:xfrm>
          <a:prstGeom prst="rect">
            <a:avLst/>
          </a:prstGeom>
          <a:solidFill>
            <a:srgbClr val="A00F19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2" name="矩形 11"/>
          <p:cNvSpPr/>
          <p:nvPr/>
        </p:nvSpPr>
        <p:spPr>
          <a:xfrm>
            <a:off x="12363960" y="3168439"/>
            <a:ext cx="359990" cy="323166"/>
          </a:xfrm>
          <a:prstGeom prst="rect">
            <a:avLst/>
          </a:prstGeom>
          <a:solidFill>
            <a:srgbClr val="686F76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3" name="文本框 13"/>
          <p:cNvSpPr txBox="1"/>
          <p:nvPr/>
        </p:nvSpPr>
        <p:spPr>
          <a:xfrm>
            <a:off x="12830627" y="-1"/>
            <a:ext cx="29464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wrap="none" lIns="45719" rIns="45719">
            <a:spAutoFit/>
          </a:bodyPr>
          <a:lstStyle>
            <a:lvl1pPr>
              <a:defRPr sz="1600" b="1" spc="3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可用辅助色</a:t>
            </a:r>
          </a:p>
        </p:txBody>
      </p:sp>
      <p:sp>
        <p:nvSpPr>
          <p:cNvPr id="144" name="矩形 14"/>
          <p:cNvSpPr/>
          <p:nvPr/>
        </p:nvSpPr>
        <p:spPr>
          <a:xfrm>
            <a:off x="12363960" y="1597621"/>
            <a:ext cx="359990" cy="323166"/>
          </a:xfrm>
          <a:prstGeom prst="rect">
            <a:avLst/>
          </a:prstGeom>
          <a:solidFill>
            <a:srgbClr val="37A4B3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5" name="矩形 15"/>
          <p:cNvSpPr/>
          <p:nvPr/>
        </p:nvSpPr>
        <p:spPr>
          <a:xfrm>
            <a:off x="12363960" y="1074014"/>
            <a:ext cx="359990" cy="323166"/>
          </a:xfrm>
          <a:prstGeom prst="rect">
            <a:avLst/>
          </a:prstGeom>
          <a:solidFill>
            <a:srgbClr val="F8AA07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46" name="图片 16" descr="图片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208" y="343799"/>
            <a:ext cx="1462887" cy="34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2480" t="25529" r="10670" b="24815"/>
          <a:stretch>
            <a:fillRect/>
          </a:stretch>
        </p:blipFill>
        <p:spPr>
          <a:xfrm>
            <a:off x="11149572" y="5561855"/>
            <a:ext cx="1128409" cy="12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7551" y="1098153"/>
            <a:ext cx="5447964" cy="5257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913448">
              <a:buSzTx/>
              <a:buFontTx/>
              <a:buNone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685429" indent="-228865" defTabSz="913448">
              <a:buFontTx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167764" indent="-254000" defTabSz="913448">
              <a:buFontTx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56714" indent="-285750" defTabSz="913448">
              <a:buFontTx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13914" indent="-285750" defTabSz="913448">
              <a:buFontTx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913448">
              <a:defRPr sz="27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文本框 5"/>
          <p:cNvSpPr txBox="1"/>
          <p:nvPr/>
        </p:nvSpPr>
        <p:spPr>
          <a:xfrm>
            <a:off x="433271" y="6367679"/>
            <a:ext cx="1022552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天元官网：https://megengine.org.cn/ 	GitHub：https://github.com/MegEngine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07042" y="333375"/>
            <a:ext cx="358414" cy="3708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9" name="圆角矩形 3"/>
          <p:cNvSpPr/>
          <p:nvPr/>
        </p:nvSpPr>
        <p:spPr>
          <a:xfrm>
            <a:off x="401635" y="343799"/>
            <a:ext cx="74815" cy="3420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0" name="矩形 6"/>
          <p:cNvSpPr/>
          <p:nvPr/>
        </p:nvSpPr>
        <p:spPr>
          <a:xfrm>
            <a:off x="12363960" y="26802"/>
            <a:ext cx="359990" cy="323165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1" name="矩形 7"/>
          <p:cNvSpPr/>
          <p:nvPr/>
        </p:nvSpPr>
        <p:spPr>
          <a:xfrm>
            <a:off x="12363960" y="2644835"/>
            <a:ext cx="359990" cy="323166"/>
          </a:xfrm>
          <a:prstGeom prst="rect">
            <a:avLst/>
          </a:prstGeom>
          <a:solidFill>
            <a:srgbClr val="3438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2" name="矩形 8"/>
          <p:cNvSpPr/>
          <p:nvPr/>
        </p:nvSpPr>
        <p:spPr>
          <a:xfrm>
            <a:off x="12363960" y="550408"/>
            <a:ext cx="359990" cy="323166"/>
          </a:xfrm>
          <a:prstGeom prst="rect">
            <a:avLst/>
          </a:prstGeom>
          <a:solidFill>
            <a:srgbClr val="6AB0FE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3" name="矩形 9"/>
          <p:cNvSpPr/>
          <p:nvPr/>
        </p:nvSpPr>
        <p:spPr>
          <a:xfrm>
            <a:off x="12363960" y="2121228"/>
            <a:ext cx="359990" cy="323166"/>
          </a:xfrm>
          <a:prstGeom prst="rect">
            <a:avLst/>
          </a:prstGeom>
          <a:solidFill>
            <a:srgbClr val="A00F19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4" name="矩形 11"/>
          <p:cNvSpPr/>
          <p:nvPr/>
        </p:nvSpPr>
        <p:spPr>
          <a:xfrm>
            <a:off x="12363960" y="3168439"/>
            <a:ext cx="359990" cy="323166"/>
          </a:xfrm>
          <a:prstGeom prst="rect">
            <a:avLst/>
          </a:prstGeom>
          <a:solidFill>
            <a:srgbClr val="686F76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5" name="文本框 13"/>
          <p:cNvSpPr txBox="1"/>
          <p:nvPr/>
        </p:nvSpPr>
        <p:spPr>
          <a:xfrm>
            <a:off x="12830627" y="-1"/>
            <a:ext cx="29464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wrap="none" lIns="45719" rIns="45719">
            <a:spAutoFit/>
          </a:bodyPr>
          <a:lstStyle>
            <a:lvl1pPr>
              <a:defRPr sz="1600" b="1" spc="3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可用辅助色</a:t>
            </a:r>
          </a:p>
        </p:txBody>
      </p:sp>
      <p:sp>
        <p:nvSpPr>
          <p:cNvPr id="166" name="矩形 14"/>
          <p:cNvSpPr/>
          <p:nvPr/>
        </p:nvSpPr>
        <p:spPr>
          <a:xfrm>
            <a:off x="12363960" y="1597621"/>
            <a:ext cx="359990" cy="323166"/>
          </a:xfrm>
          <a:prstGeom prst="rect">
            <a:avLst/>
          </a:prstGeom>
          <a:solidFill>
            <a:srgbClr val="37A4B3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7" name="矩形 15"/>
          <p:cNvSpPr/>
          <p:nvPr/>
        </p:nvSpPr>
        <p:spPr>
          <a:xfrm>
            <a:off x="12363960" y="1074014"/>
            <a:ext cx="359990" cy="323166"/>
          </a:xfrm>
          <a:prstGeom prst="rect">
            <a:avLst/>
          </a:prstGeom>
          <a:solidFill>
            <a:srgbClr val="F8AA07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68" name="图片 16" descr="图片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208" y="343799"/>
            <a:ext cx="1462887" cy="34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2480" t="25529" r="10670" b="24815"/>
          <a:stretch>
            <a:fillRect/>
          </a:stretch>
        </p:blipFill>
        <p:spPr>
          <a:xfrm>
            <a:off x="11149572" y="5561855"/>
            <a:ext cx="1128409" cy="12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391619" y="2711450"/>
            <a:ext cx="5701205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3448">
              <a:defRPr sz="3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40478" y="1098153"/>
            <a:ext cx="5448758" cy="5257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913448">
              <a:buSzTx/>
              <a:buFontTx/>
              <a:buNone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685429" indent="-228865" defTabSz="913448">
              <a:buFontTx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167764" indent="-254000" defTabSz="913448">
              <a:buFontTx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656714" indent="-285750" defTabSz="913448">
              <a:buFontTx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113914" indent="-285750" defTabSz="913448">
              <a:buFontTx/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566636" y="333375"/>
            <a:ext cx="8681461" cy="3956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913448">
              <a:buSzTx/>
              <a:buFontTx/>
              <a:buNone/>
              <a:defRPr sz="27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3" name="文本框 5"/>
          <p:cNvSpPr txBox="1"/>
          <p:nvPr/>
        </p:nvSpPr>
        <p:spPr>
          <a:xfrm>
            <a:off x="433271" y="6367679"/>
            <a:ext cx="1022552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天元官网：https://megengine.org.cn/ 	GitHub：https://github.com/MegEngine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07042" y="333375"/>
            <a:ext cx="358414" cy="3708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2" name="圆角矩形 3"/>
          <p:cNvSpPr/>
          <p:nvPr/>
        </p:nvSpPr>
        <p:spPr>
          <a:xfrm>
            <a:off x="401635" y="343799"/>
            <a:ext cx="74815" cy="3420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3" name="矩形 6"/>
          <p:cNvSpPr/>
          <p:nvPr/>
        </p:nvSpPr>
        <p:spPr>
          <a:xfrm>
            <a:off x="12363960" y="26802"/>
            <a:ext cx="359990" cy="323165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4" name="矩形 7"/>
          <p:cNvSpPr/>
          <p:nvPr/>
        </p:nvSpPr>
        <p:spPr>
          <a:xfrm>
            <a:off x="12363960" y="2644835"/>
            <a:ext cx="359990" cy="323166"/>
          </a:xfrm>
          <a:prstGeom prst="rect">
            <a:avLst/>
          </a:prstGeom>
          <a:solidFill>
            <a:srgbClr val="3438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5" name="矩形 8"/>
          <p:cNvSpPr/>
          <p:nvPr/>
        </p:nvSpPr>
        <p:spPr>
          <a:xfrm>
            <a:off x="12363960" y="550408"/>
            <a:ext cx="359990" cy="323166"/>
          </a:xfrm>
          <a:prstGeom prst="rect">
            <a:avLst/>
          </a:prstGeom>
          <a:solidFill>
            <a:srgbClr val="6AB0FE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6" name="矩形 9"/>
          <p:cNvSpPr/>
          <p:nvPr/>
        </p:nvSpPr>
        <p:spPr>
          <a:xfrm>
            <a:off x="12363960" y="2121228"/>
            <a:ext cx="359990" cy="323166"/>
          </a:xfrm>
          <a:prstGeom prst="rect">
            <a:avLst/>
          </a:prstGeom>
          <a:solidFill>
            <a:srgbClr val="A00F19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7" name="矩形 11"/>
          <p:cNvSpPr/>
          <p:nvPr/>
        </p:nvSpPr>
        <p:spPr>
          <a:xfrm>
            <a:off x="12363960" y="3168439"/>
            <a:ext cx="359990" cy="323166"/>
          </a:xfrm>
          <a:prstGeom prst="rect">
            <a:avLst/>
          </a:prstGeom>
          <a:solidFill>
            <a:srgbClr val="686F76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88" name="文本框 13"/>
          <p:cNvSpPr txBox="1"/>
          <p:nvPr/>
        </p:nvSpPr>
        <p:spPr>
          <a:xfrm>
            <a:off x="12830627" y="-1"/>
            <a:ext cx="29464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wrap="none" lIns="45719" rIns="45719">
            <a:spAutoFit/>
          </a:bodyPr>
          <a:lstStyle>
            <a:lvl1pPr>
              <a:defRPr sz="1600" b="1" spc="3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可用辅助色</a:t>
            </a:r>
          </a:p>
        </p:txBody>
      </p:sp>
      <p:sp>
        <p:nvSpPr>
          <p:cNvPr id="189" name="矩形 14"/>
          <p:cNvSpPr/>
          <p:nvPr/>
        </p:nvSpPr>
        <p:spPr>
          <a:xfrm>
            <a:off x="12363960" y="1597621"/>
            <a:ext cx="359990" cy="323166"/>
          </a:xfrm>
          <a:prstGeom prst="rect">
            <a:avLst/>
          </a:prstGeom>
          <a:solidFill>
            <a:srgbClr val="37A4B3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0" name="矩形 15"/>
          <p:cNvSpPr/>
          <p:nvPr/>
        </p:nvSpPr>
        <p:spPr>
          <a:xfrm>
            <a:off x="12363960" y="1074014"/>
            <a:ext cx="359990" cy="323166"/>
          </a:xfrm>
          <a:prstGeom prst="rect">
            <a:avLst/>
          </a:prstGeom>
          <a:solidFill>
            <a:srgbClr val="F8AA07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91" name="图片 16" descr="图片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208" y="343799"/>
            <a:ext cx="1462887" cy="34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12480" t="25529" r="10670" b="24815"/>
          <a:stretch>
            <a:fillRect/>
          </a:stretch>
        </p:blipFill>
        <p:spPr>
          <a:xfrm>
            <a:off x="11149572" y="5561855"/>
            <a:ext cx="1128409" cy="12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文本框 1"/>
          <p:cNvSpPr txBox="1"/>
          <p:nvPr/>
        </p:nvSpPr>
        <p:spPr>
          <a:xfrm>
            <a:off x="433271" y="6367679"/>
            <a:ext cx="1022552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天元官网：https://megengine.org.cn/ 	GitHub：https://github.com/MegEngine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图片 7" descr="图片 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335210" y="343799"/>
            <a:ext cx="1462886" cy="34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圆角矩形 8"/>
          <p:cNvSpPr/>
          <p:nvPr/>
        </p:nvSpPr>
        <p:spPr>
          <a:xfrm>
            <a:off x="401635" y="343799"/>
            <a:ext cx="74815" cy="3420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" name="组合 9"/>
          <p:cNvGrpSpPr/>
          <p:nvPr/>
        </p:nvGrpSpPr>
        <p:grpSpPr>
          <a:xfrm>
            <a:off x="12363960" y="0"/>
            <a:ext cx="761307" cy="3609291"/>
            <a:chOff x="0" y="0"/>
            <a:chExt cx="761306" cy="3609289"/>
          </a:xfrm>
        </p:grpSpPr>
        <p:sp>
          <p:nvSpPr>
            <p:cNvPr id="5" name="矩形 10"/>
            <p:cNvSpPr/>
            <p:nvPr/>
          </p:nvSpPr>
          <p:spPr>
            <a:xfrm>
              <a:off x="0" y="3718"/>
              <a:ext cx="359989" cy="369332"/>
            </a:xfrm>
            <a:prstGeom prst="rect">
              <a:avLst/>
            </a:prstGeom>
            <a:solidFill>
              <a:srgbClr val="0D57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" name="矩形 11"/>
            <p:cNvSpPr/>
            <p:nvPr/>
          </p:nvSpPr>
          <p:spPr>
            <a:xfrm>
              <a:off x="0" y="1055785"/>
              <a:ext cx="359989" cy="369332"/>
            </a:xfrm>
            <a:prstGeom prst="rect">
              <a:avLst/>
            </a:prstGeom>
            <a:solidFill>
              <a:srgbClr val="3B38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" name="矩形 12"/>
            <p:cNvSpPr/>
            <p:nvPr/>
          </p:nvSpPr>
          <p:spPr>
            <a:xfrm>
              <a:off x="0" y="2158011"/>
              <a:ext cx="359989" cy="369332"/>
            </a:xfrm>
            <a:prstGeom prst="rect">
              <a:avLst/>
            </a:prstGeom>
            <a:solidFill>
              <a:srgbClr val="0365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" name="矩形 13"/>
            <p:cNvSpPr/>
            <p:nvPr/>
          </p:nvSpPr>
          <p:spPr>
            <a:xfrm>
              <a:off x="239" y="518518"/>
              <a:ext cx="359989" cy="369332"/>
            </a:xfrm>
            <a:prstGeom prst="rect">
              <a:avLst/>
            </a:prstGeom>
            <a:solidFill>
              <a:srgbClr val="A00F1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9" name="矩形 14"/>
            <p:cNvSpPr/>
            <p:nvPr/>
          </p:nvSpPr>
          <p:spPr>
            <a:xfrm>
              <a:off x="0" y="1620743"/>
              <a:ext cx="359989" cy="369332"/>
            </a:xfrm>
            <a:prstGeom prst="rect">
              <a:avLst/>
            </a:prstGeom>
            <a:solidFill>
              <a:srgbClr val="767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0" name="文本框 15"/>
            <p:cNvSpPr txBox="1"/>
            <p:nvPr/>
          </p:nvSpPr>
          <p:spPr>
            <a:xfrm>
              <a:off x="466666" y="0"/>
              <a:ext cx="294641" cy="1310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vert="eaVert" wrap="none" lIns="45719" tIns="45719" rIns="45719" bIns="45719" numCol="1" anchor="t">
              <a:spAutoFit/>
            </a:bodyPr>
            <a:lstStyle>
              <a:lvl1pPr>
                <a:defRPr sz="1600" b="1" spc="300">
                  <a:solidFill>
                    <a:srgbClr val="808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可用辅助色</a:t>
              </a:r>
            </a:p>
          </p:txBody>
        </p:sp>
        <p:sp>
          <p:nvSpPr>
            <p:cNvPr id="11" name="矩形 16"/>
            <p:cNvSpPr/>
            <p:nvPr/>
          </p:nvSpPr>
          <p:spPr>
            <a:xfrm>
              <a:off x="515" y="3239958"/>
              <a:ext cx="359989" cy="3693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3424">
                <a:defRPr>
                  <a:solidFill>
                    <a:srgbClr val="7F7F7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13" name="矩形 17"/>
          <p:cNvSpPr/>
          <p:nvPr/>
        </p:nvSpPr>
        <p:spPr>
          <a:xfrm>
            <a:off x="12363960" y="2725775"/>
            <a:ext cx="359990" cy="323166"/>
          </a:xfrm>
          <a:prstGeom prst="rect">
            <a:avLst/>
          </a:prstGeom>
          <a:solidFill>
            <a:srgbClr val="657EC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24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4" name="Picture 2" descr="Picture 2"/>
          <p:cNvPicPr>
            <a:picLocks noChangeAspect="1"/>
          </p:cNvPicPr>
          <p:nvPr/>
        </p:nvPicPr>
        <p:blipFill>
          <a:blip r:embed="rId13">
            <a:extLst/>
          </a:blip>
          <a:srcRect l="12480" t="25529" r="10670" b="24815"/>
          <a:stretch>
            <a:fillRect/>
          </a:stretch>
        </p:blipFill>
        <p:spPr>
          <a:xfrm>
            <a:off x="11149572" y="5561855"/>
            <a:ext cx="1128409" cy="12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57A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54258" y="6331637"/>
            <a:ext cx="358414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9pPr>
    </p:bodyStyle>
    <p:otherStyle>
      <a:lvl1pPr marL="0" marR="0" indent="0" algn="l" defTabSz="91366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56" algn="l" defTabSz="91366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310" algn="l" defTabSz="91366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965" algn="l" defTabSz="91366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621" algn="l" defTabSz="91366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277" algn="l" defTabSz="91366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930" algn="l" defTabSz="91366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586" algn="l" defTabSz="91366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9242" algn="l" defTabSz="91366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矩形 3"/>
          <p:cNvSpPr/>
          <p:nvPr/>
        </p:nvSpPr>
        <p:spPr>
          <a:xfrm>
            <a:off x="3175" y="3267418"/>
            <a:ext cx="12185650" cy="323165"/>
          </a:xfrm>
          <a:prstGeom prst="rect">
            <a:avLst/>
          </a:prstGeom>
          <a:solidFill>
            <a:srgbClr val="0D57A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3448">
              <a:defRPr>
                <a:solidFill>
                  <a:srgbClr val="7F7F7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23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5859" y="3789040"/>
            <a:ext cx="2308720" cy="540025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标题 8"/>
          <p:cNvSpPr txBox="1"/>
          <p:nvPr/>
        </p:nvSpPr>
        <p:spPr>
          <a:xfrm>
            <a:off x="48894" y="1695266"/>
            <a:ext cx="12097388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1826895">
              <a:lnSpc>
                <a:spcPct val="90000"/>
              </a:lnSpc>
              <a:defRPr sz="5400" b="1" spc="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零基础入门旷视天元</a:t>
            </a:r>
            <a:r>
              <a:rPr spc="0"/>
              <a:t>MegEngine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以CIFAR10为例训练ResNet18网络</a:t>
            </a:r>
          </a:p>
        </p:txBody>
      </p:sp>
      <p:sp>
        <p:nvSpPr>
          <p:cNvPr id="306" name="内容占位符 2"/>
          <p:cNvSpPr txBox="1">
            <a:spLocks noGrp="1"/>
          </p:cNvSpPr>
          <p:nvPr>
            <p:ph type="body" idx="1"/>
          </p:nvPr>
        </p:nvSpPr>
        <p:spPr>
          <a:xfrm>
            <a:off x="387551" y="1085850"/>
            <a:ext cx="11410545" cy="4170868"/>
          </a:xfrm>
          <a:prstGeom prst="rect">
            <a:avLst/>
          </a:prstGeom>
        </p:spPr>
        <p:txBody>
          <a:bodyPr/>
          <a:lstStyle/>
          <a:p>
            <a:r>
              <a:t>1. 使用megengine.data API 供应批量化的训练数据</a:t>
            </a:r>
          </a:p>
          <a:p>
            <a:pPr lvl="1"/>
            <a:r>
              <a:t>Sampler用于对整个数据集进行批量的随机采样，DataLoader用于将采样出来的图片进行变换后合并成同一个批次的数据。</a:t>
            </a:r>
          </a:p>
          <a:p>
            <a:r>
              <a:t>2. 使用megengine.data.transform API 进行数据变换/增广</a:t>
            </a:r>
          </a:p>
          <a:p>
            <a:pPr lvl="1"/>
            <a:r>
              <a:t>常见的变换有归一化Normalize，随机翻转RandomHorizontalFlip，以及转置ToMode("CHW")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3839" y="4179510"/>
            <a:ext cx="2187872" cy="2091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47305" y="4179510"/>
            <a:ext cx="2102669" cy="2091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95568" y="4179510"/>
            <a:ext cx="2091515" cy="2091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以CIFAR10为例训练ResNet18网络</a:t>
            </a:r>
          </a:p>
        </p:txBody>
      </p:sp>
      <p:sp>
        <p:nvSpPr>
          <p:cNvPr id="314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387551" y="1085850"/>
            <a:ext cx="11410545" cy="2919215"/>
          </a:xfrm>
          <a:prstGeom prst="rect">
            <a:avLst/>
          </a:prstGeom>
        </p:spPr>
        <p:txBody>
          <a:bodyPr/>
          <a:lstStyle/>
          <a:p>
            <a:r>
              <a:t>ResNet18网络结构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261" y="2450415"/>
            <a:ext cx="5043027" cy="2542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1*uJ0IrP9JXYE2hHAzMjorQA.png" descr="1*uJ0IrP9JXYE2hHAzMjorQ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5395265" y="2212803"/>
            <a:ext cx="6250891" cy="207035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block 1"/>
          <p:cNvSpPr txBox="1"/>
          <p:nvPr/>
        </p:nvSpPr>
        <p:spPr>
          <a:xfrm>
            <a:off x="9607435" y="985602"/>
            <a:ext cx="8918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block 1</a:t>
            </a:r>
          </a:p>
        </p:txBody>
      </p:sp>
      <p:sp>
        <p:nvSpPr>
          <p:cNvPr id="318" name="block 2"/>
          <p:cNvSpPr txBox="1"/>
          <p:nvPr/>
        </p:nvSpPr>
        <p:spPr>
          <a:xfrm>
            <a:off x="9607435" y="1620602"/>
            <a:ext cx="8918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block 2</a:t>
            </a:r>
          </a:p>
        </p:txBody>
      </p:sp>
      <p:sp>
        <p:nvSpPr>
          <p:cNvPr id="319" name="block 3"/>
          <p:cNvSpPr txBox="1"/>
          <p:nvPr/>
        </p:nvSpPr>
        <p:spPr>
          <a:xfrm>
            <a:off x="9607435" y="2230202"/>
            <a:ext cx="8918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block 3</a:t>
            </a:r>
          </a:p>
        </p:txBody>
      </p:sp>
      <p:sp>
        <p:nvSpPr>
          <p:cNvPr id="320" name="block 4"/>
          <p:cNvSpPr txBox="1"/>
          <p:nvPr/>
        </p:nvSpPr>
        <p:spPr>
          <a:xfrm>
            <a:off x="9607435" y="2865202"/>
            <a:ext cx="8918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block 4</a:t>
            </a:r>
          </a:p>
        </p:txBody>
      </p:sp>
      <p:sp>
        <p:nvSpPr>
          <p:cNvPr id="321" name="block 5"/>
          <p:cNvSpPr txBox="1"/>
          <p:nvPr/>
        </p:nvSpPr>
        <p:spPr>
          <a:xfrm>
            <a:off x="9607435" y="3424002"/>
            <a:ext cx="8918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block 5</a:t>
            </a:r>
          </a:p>
        </p:txBody>
      </p:sp>
      <p:sp>
        <p:nvSpPr>
          <p:cNvPr id="322" name="block 6"/>
          <p:cNvSpPr txBox="1"/>
          <p:nvPr/>
        </p:nvSpPr>
        <p:spPr>
          <a:xfrm>
            <a:off x="9607435" y="4059002"/>
            <a:ext cx="8918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block 6</a:t>
            </a:r>
          </a:p>
        </p:txBody>
      </p:sp>
      <p:sp>
        <p:nvSpPr>
          <p:cNvPr id="323" name="block 7"/>
          <p:cNvSpPr txBox="1"/>
          <p:nvPr/>
        </p:nvSpPr>
        <p:spPr>
          <a:xfrm>
            <a:off x="9607435" y="4668602"/>
            <a:ext cx="8918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block 7</a:t>
            </a:r>
          </a:p>
        </p:txBody>
      </p:sp>
      <p:sp>
        <p:nvSpPr>
          <p:cNvPr id="324" name="block 8"/>
          <p:cNvSpPr txBox="1"/>
          <p:nvPr/>
        </p:nvSpPr>
        <p:spPr>
          <a:xfrm>
            <a:off x="9607435" y="5303602"/>
            <a:ext cx="8918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block 8</a:t>
            </a:r>
          </a:p>
        </p:txBody>
      </p:sp>
      <p:sp>
        <p:nvSpPr>
          <p:cNvPr id="325" name="Basic Block"/>
          <p:cNvSpPr txBox="1"/>
          <p:nvPr/>
        </p:nvSpPr>
        <p:spPr>
          <a:xfrm>
            <a:off x="2070682" y="1856437"/>
            <a:ext cx="183218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Basic Block</a:t>
            </a:r>
          </a:p>
        </p:txBody>
      </p:sp>
      <p:sp>
        <p:nvSpPr>
          <p:cNvPr id="326" name="ResNet18…"/>
          <p:cNvSpPr txBox="1"/>
          <p:nvPr/>
        </p:nvSpPr>
        <p:spPr>
          <a:xfrm>
            <a:off x="5839331" y="241300"/>
            <a:ext cx="1594655" cy="82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b="1">
                <a:solidFill>
                  <a:srgbClr val="FFFFFF"/>
                </a:solidFill>
              </a:defRPr>
            </a:pPr>
            <a:r>
              <a:t>ResNet18</a:t>
            </a:r>
          </a:p>
          <a:p>
            <a:pPr>
              <a:defRPr sz="2400" b="1">
                <a:solidFill>
                  <a:srgbClr val="FFFFFF"/>
                </a:solidFill>
              </a:defRPr>
            </a:pPr>
            <a:r>
              <a:t>on Cifar10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以CIFAR10为例训练ResNet18网络</a:t>
            </a:r>
          </a:p>
        </p:txBody>
      </p:sp>
      <p:sp>
        <p:nvSpPr>
          <p:cNvPr id="331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387551" y="1085850"/>
            <a:ext cx="11410545" cy="2919215"/>
          </a:xfrm>
          <a:prstGeom prst="rect">
            <a:avLst/>
          </a:prstGeom>
        </p:spPr>
        <p:txBody>
          <a:bodyPr/>
          <a:lstStyle/>
          <a:p>
            <a:r>
              <a:t>网络前传与损失函数计算</a:t>
            </a:r>
          </a:p>
        </p:txBody>
      </p:sp>
      <p:sp>
        <p:nvSpPr>
          <p:cNvPr id="332" name="loglikelihood = model(image)"/>
          <p:cNvSpPr txBox="1"/>
          <p:nvPr/>
        </p:nvSpPr>
        <p:spPr>
          <a:xfrm>
            <a:off x="836464" y="1793318"/>
            <a:ext cx="524228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loglikelihood = model(image)</a:t>
            </a:r>
          </a:p>
        </p:txBody>
      </p:sp>
      <p:sp>
        <p:nvSpPr>
          <p:cNvPr id="333" name="loss = F.cross_entropy(probability, label)"/>
          <p:cNvSpPr txBox="1"/>
          <p:nvPr/>
        </p:nvSpPr>
        <p:spPr>
          <a:xfrm>
            <a:off x="814034" y="4188059"/>
            <a:ext cx="781135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loss = F.cross_entropy(probability, label)</a:t>
            </a:r>
          </a:p>
        </p:txBody>
      </p:sp>
      <p:sp>
        <p:nvSpPr>
          <p:cNvPr id="334" name="即 model.forward(image)"/>
          <p:cNvSpPr txBox="1"/>
          <p:nvPr/>
        </p:nvSpPr>
        <p:spPr>
          <a:xfrm>
            <a:off x="6747855" y="1761568"/>
            <a:ext cx="426254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即 model.forward(image)</a:t>
            </a:r>
          </a:p>
        </p:txBody>
      </p:sp>
      <p:sp>
        <p:nvSpPr>
          <p:cNvPr id="335" name="probability = F.softmax(loglikelihood)"/>
          <p:cNvSpPr txBox="1"/>
          <p:nvPr/>
        </p:nvSpPr>
        <p:spPr>
          <a:xfrm>
            <a:off x="823764" y="2380919"/>
            <a:ext cx="70773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probability = F.softmax(loglikelihood)</a:t>
            </a:r>
          </a:p>
        </p:txBody>
      </p:sp>
      <p:pic>
        <p:nvPicPr>
          <p:cNvPr id="336" name="textsc_SoftMax_(.pdf" descr="textsc_SoftMax_(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6458" y="2967998"/>
            <a:ext cx="4940301" cy="107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textsc_CrossEntr.pdf" descr="textsc_CrossEnt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2494" y="4818095"/>
            <a:ext cx="9321801" cy="99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以CIFAR10为例训练ResNet18网络</a:t>
            </a:r>
          </a:p>
        </p:txBody>
      </p:sp>
      <p:sp>
        <p:nvSpPr>
          <p:cNvPr id="340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387551" y="1085850"/>
            <a:ext cx="11410545" cy="2919215"/>
          </a:xfrm>
          <a:prstGeom prst="rect">
            <a:avLst/>
          </a:prstGeom>
        </p:spPr>
        <p:txBody>
          <a:bodyPr/>
          <a:lstStyle/>
          <a:p>
            <a:r>
              <a:t>网络反传（梯度计算）与参数更新</a:t>
            </a:r>
          </a:p>
        </p:txBody>
      </p:sp>
      <p:sp>
        <p:nvSpPr>
          <p:cNvPr id="341" name="optimizer = SGD(model.parameters(), lr=0.001)"/>
          <p:cNvSpPr txBox="1"/>
          <p:nvPr/>
        </p:nvSpPr>
        <p:spPr>
          <a:xfrm>
            <a:off x="932788" y="2829937"/>
            <a:ext cx="836187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optimizer = SGD(model.parameters(), lr=0.001)</a:t>
            </a:r>
          </a:p>
        </p:txBody>
      </p:sp>
      <p:sp>
        <p:nvSpPr>
          <p:cNvPr id="342" name="from megengine.optimizer import SGD"/>
          <p:cNvSpPr txBox="1"/>
          <p:nvPr/>
        </p:nvSpPr>
        <p:spPr>
          <a:xfrm>
            <a:off x="928943" y="2314093"/>
            <a:ext cx="652681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from megengine.optimizer import SGD</a:t>
            </a:r>
          </a:p>
        </p:txBody>
      </p:sp>
      <p:sp>
        <p:nvSpPr>
          <p:cNvPr id="343" name="optimizer.backward(loss)"/>
          <p:cNvSpPr txBox="1"/>
          <p:nvPr/>
        </p:nvSpPr>
        <p:spPr>
          <a:xfrm>
            <a:off x="953321" y="4086886"/>
            <a:ext cx="450826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optimizer.backward(loss)</a:t>
            </a:r>
          </a:p>
        </p:txBody>
      </p:sp>
      <p:sp>
        <p:nvSpPr>
          <p:cNvPr id="344" name="1. 配置优化器（只需一次）"/>
          <p:cNvSpPr txBox="1"/>
          <p:nvPr/>
        </p:nvSpPr>
        <p:spPr>
          <a:xfrm>
            <a:off x="603363" y="1742593"/>
            <a:ext cx="379582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1. 配置优化器（只需一次）</a:t>
            </a:r>
          </a:p>
        </p:txBody>
      </p:sp>
      <p:sp>
        <p:nvSpPr>
          <p:cNvPr id="345" name="2. 计算梯度"/>
          <p:cNvSpPr txBox="1"/>
          <p:nvPr/>
        </p:nvSpPr>
        <p:spPr>
          <a:xfrm>
            <a:off x="603363" y="3560898"/>
            <a:ext cx="166222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2. 计算梯度</a:t>
            </a:r>
          </a:p>
        </p:txBody>
      </p:sp>
      <p:sp>
        <p:nvSpPr>
          <p:cNvPr id="346" name="3. 更新参数（并重置梯度）"/>
          <p:cNvSpPr txBox="1"/>
          <p:nvPr/>
        </p:nvSpPr>
        <p:spPr>
          <a:xfrm>
            <a:off x="603363" y="4782988"/>
            <a:ext cx="379582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3. 更新参数（并重置梯度）</a:t>
            </a:r>
          </a:p>
        </p:txBody>
      </p:sp>
      <p:sp>
        <p:nvSpPr>
          <p:cNvPr id="347" name="optimizer.step()"/>
          <p:cNvSpPr txBox="1"/>
          <p:nvPr/>
        </p:nvSpPr>
        <p:spPr>
          <a:xfrm>
            <a:off x="953321" y="5343835"/>
            <a:ext cx="304022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optimizer.step()</a:t>
            </a:r>
          </a:p>
        </p:txBody>
      </p:sp>
      <p:sp>
        <p:nvSpPr>
          <p:cNvPr id="348" name="optimizer.zero_grad()"/>
          <p:cNvSpPr txBox="1"/>
          <p:nvPr/>
        </p:nvSpPr>
        <p:spPr>
          <a:xfrm>
            <a:off x="953321" y="5841181"/>
            <a:ext cx="395774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optimizer.zero_grad()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以CIFAR10为例训练ResNet18网络</a:t>
            </a:r>
          </a:p>
        </p:txBody>
      </p:sp>
      <p:sp>
        <p:nvSpPr>
          <p:cNvPr id="351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387551" y="1085850"/>
            <a:ext cx="11410545" cy="2919215"/>
          </a:xfrm>
          <a:prstGeom prst="rect">
            <a:avLst/>
          </a:prstGeom>
        </p:spPr>
        <p:txBody>
          <a:bodyPr/>
          <a:lstStyle/>
          <a:p>
            <a:r>
              <a:t>网络训练流程</a:t>
            </a:r>
          </a:p>
        </p:txBody>
      </p:sp>
      <p:sp>
        <p:nvSpPr>
          <p:cNvPr id="352" name="1. 准备数据生产线和神经网络模型"/>
          <p:cNvSpPr txBox="1"/>
          <p:nvPr/>
        </p:nvSpPr>
        <p:spPr>
          <a:xfrm>
            <a:off x="603363" y="1742593"/>
            <a:ext cx="471022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1. 准备数据生产线和神经网络模型</a:t>
            </a:r>
          </a:p>
        </p:txBody>
      </p:sp>
      <p:sp>
        <p:nvSpPr>
          <p:cNvPr id="353" name="2. 配置优化器"/>
          <p:cNvSpPr txBox="1"/>
          <p:nvPr/>
        </p:nvSpPr>
        <p:spPr>
          <a:xfrm>
            <a:off x="603363" y="2453640"/>
            <a:ext cx="196702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2. 配置优化器</a:t>
            </a:r>
          </a:p>
        </p:txBody>
      </p:sp>
      <p:sp>
        <p:nvSpPr>
          <p:cNvPr id="354" name="3. for epoch &lt; 遍历数据集的次数"/>
          <p:cNvSpPr txBox="1"/>
          <p:nvPr/>
        </p:nvSpPr>
        <p:spPr>
          <a:xfrm>
            <a:off x="603363" y="3168439"/>
            <a:ext cx="461735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3. for epoch &lt; 遍历数据集的次数</a:t>
            </a:r>
          </a:p>
        </p:txBody>
      </p:sp>
      <p:sp>
        <p:nvSpPr>
          <p:cNvPr id="355" name="1). for 一批随机数据 in 整个数据集"/>
          <p:cNvSpPr txBox="1"/>
          <p:nvPr/>
        </p:nvSpPr>
        <p:spPr>
          <a:xfrm>
            <a:off x="1387417" y="3696905"/>
            <a:ext cx="48285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1). for 一批随机数据 in 整个数据集</a:t>
            </a:r>
          </a:p>
        </p:txBody>
      </p:sp>
      <p:sp>
        <p:nvSpPr>
          <p:cNvPr id="356" name="a). 执行网络的前传"/>
          <p:cNvSpPr txBox="1"/>
          <p:nvPr/>
        </p:nvSpPr>
        <p:spPr>
          <a:xfrm>
            <a:off x="2232309" y="4225372"/>
            <a:ext cx="267812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a). 执行网络的前传</a:t>
            </a:r>
          </a:p>
        </p:txBody>
      </p:sp>
      <p:sp>
        <p:nvSpPr>
          <p:cNvPr id="357" name="b). 执行网络的反传"/>
          <p:cNvSpPr txBox="1"/>
          <p:nvPr/>
        </p:nvSpPr>
        <p:spPr>
          <a:xfrm>
            <a:off x="2232309" y="4697021"/>
            <a:ext cx="269479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b). 执行网络的反传</a:t>
            </a:r>
          </a:p>
        </p:txBody>
      </p:sp>
      <p:sp>
        <p:nvSpPr>
          <p:cNvPr id="358" name="c). 更新网络的参数"/>
          <p:cNvSpPr txBox="1"/>
          <p:nvPr/>
        </p:nvSpPr>
        <p:spPr>
          <a:xfrm>
            <a:off x="2240644" y="5140381"/>
            <a:ext cx="267812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c). 更新网络的参数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矩形 1"/>
          <p:cNvSpPr/>
          <p:nvPr/>
        </p:nvSpPr>
        <p:spPr>
          <a:xfrm>
            <a:off x="3175" y="0"/>
            <a:ext cx="3315631" cy="6854430"/>
          </a:xfrm>
          <a:prstGeom prst="rect">
            <a:avLst/>
          </a:prstGeom>
          <a:solidFill>
            <a:srgbClr val="0F5BA9"/>
          </a:solidFill>
          <a:ln w="12700">
            <a:solidFill>
              <a:srgbClr val="0F5BA9"/>
            </a:solidFill>
            <a:miter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65" name="组合 8"/>
          <p:cNvGrpSpPr/>
          <p:nvPr/>
        </p:nvGrpSpPr>
        <p:grpSpPr>
          <a:xfrm>
            <a:off x="4732232" y="3495104"/>
            <a:ext cx="2049417" cy="1355555"/>
            <a:chOff x="0" y="0"/>
            <a:chExt cx="2049415" cy="1355553"/>
          </a:xfrm>
        </p:grpSpPr>
        <p:grpSp>
          <p:nvGrpSpPr>
            <p:cNvPr id="363" name="组合 2"/>
            <p:cNvGrpSpPr/>
            <p:nvPr/>
          </p:nvGrpSpPr>
          <p:grpSpPr>
            <a:xfrm>
              <a:off x="-1" y="0"/>
              <a:ext cx="632780" cy="632779"/>
              <a:chOff x="0" y="0"/>
              <a:chExt cx="632778" cy="632778"/>
            </a:xfrm>
          </p:grpSpPr>
          <p:sp>
            <p:nvSpPr>
              <p:cNvPr id="361" name="流程图: 联系 43"/>
              <p:cNvSpPr/>
              <p:nvPr/>
            </p:nvSpPr>
            <p:spPr>
              <a:xfrm rot="2696217">
                <a:off x="92668" y="92668"/>
                <a:ext cx="447443" cy="447443"/>
              </a:xfrm>
              <a:prstGeom prst="ellipse">
                <a:avLst/>
              </a:prstGeom>
              <a:solidFill>
                <a:srgbClr val="0F5BA9"/>
              </a:solidFill>
              <a:ln w="12700" cap="flat">
                <a:solidFill>
                  <a:srgbClr val="0F5BA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" name="文本框 4"/>
              <p:cNvSpPr/>
              <p:nvPr/>
            </p:nvSpPr>
            <p:spPr>
              <a:xfrm>
                <a:off x="149811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sp>
          <p:nvSpPr>
            <p:cNvPr id="364" name="文本框 9"/>
            <p:cNvSpPr/>
            <p:nvPr/>
          </p:nvSpPr>
          <p:spPr>
            <a:xfrm>
              <a:off x="779415" y="8555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0E57A2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分布式训练</a:t>
              </a:r>
            </a:p>
          </p:txBody>
        </p:sp>
      </p:grpSp>
      <p:grpSp>
        <p:nvGrpSpPr>
          <p:cNvPr id="370" name="组合 19"/>
          <p:cNvGrpSpPr/>
          <p:nvPr/>
        </p:nvGrpSpPr>
        <p:grpSpPr>
          <a:xfrm>
            <a:off x="4731586" y="2047304"/>
            <a:ext cx="2049417" cy="1355558"/>
            <a:chOff x="0" y="0"/>
            <a:chExt cx="2049415" cy="1355556"/>
          </a:xfrm>
        </p:grpSpPr>
        <p:grpSp>
          <p:nvGrpSpPr>
            <p:cNvPr id="368" name="组合 5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366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7" name="文本框 7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369" name="文本框 10"/>
            <p:cNvSpPr/>
            <p:nvPr/>
          </p:nvSpPr>
          <p:spPr>
            <a:xfrm>
              <a:off x="779415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分类问题背景与ImageNet分类任务</a:t>
              </a:r>
            </a:p>
          </p:txBody>
        </p:sp>
      </p:grpSp>
      <p:grpSp>
        <p:nvGrpSpPr>
          <p:cNvPr id="375" name="组合 20"/>
          <p:cNvGrpSpPr/>
          <p:nvPr/>
        </p:nvGrpSpPr>
        <p:grpSpPr>
          <a:xfrm>
            <a:off x="4732231" y="2772000"/>
            <a:ext cx="2049417" cy="1355557"/>
            <a:chOff x="0" y="0"/>
            <a:chExt cx="2049416" cy="1355556"/>
          </a:xfrm>
        </p:grpSpPr>
        <p:grpSp>
          <p:nvGrpSpPr>
            <p:cNvPr id="373" name="组合 11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371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" name="文本框 13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374" name="文本框 14"/>
            <p:cNvSpPr/>
            <p:nvPr/>
          </p:nvSpPr>
          <p:spPr>
            <a:xfrm>
              <a:off x="779416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以CIFAR10为例训练ResNet18网络</a:t>
              </a:r>
            </a:p>
          </p:txBody>
        </p:sp>
      </p:grpSp>
      <p:grpSp>
        <p:nvGrpSpPr>
          <p:cNvPr id="380" name="组合 21"/>
          <p:cNvGrpSpPr/>
          <p:nvPr/>
        </p:nvGrpSpPr>
        <p:grpSpPr>
          <a:xfrm>
            <a:off x="4732231" y="4201149"/>
            <a:ext cx="2049417" cy="1355558"/>
            <a:chOff x="0" y="0"/>
            <a:chExt cx="2049416" cy="1355556"/>
          </a:xfrm>
        </p:grpSpPr>
        <p:grpSp>
          <p:nvGrpSpPr>
            <p:cNvPr id="378" name="组合 15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376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" name="文本框 17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sp>
          <p:nvSpPr>
            <p:cNvPr id="379" name="文本框 18"/>
            <p:cNvSpPr/>
            <p:nvPr/>
          </p:nvSpPr>
          <p:spPr>
            <a:xfrm>
              <a:off x="779416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模型测试、保存和读取，学习率调整</a:t>
              </a:r>
            </a:p>
          </p:txBody>
        </p:sp>
      </p:grpSp>
      <p:sp>
        <p:nvSpPr>
          <p:cNvPr id="381" name="灯片编号占位符 22"/>
          <p:cNvSpPr txBox="1">
            <a:spLocks noGrp="1"/>
          </p:cNvSpPr>
          <p:nvPr>
            <p:ph type="sldNum" sz="quarter" idx="4294967295"/>
          </p:nvPr>
        </p:nvSpPr>
        <p:spPr>
          <a:xfrm>
            <a:off x="11552691" y="6392280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 sz="1000" b="1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分布式训练</a:t>
            </a:r>
          </a:p>
        </p:txBody>
      </p:sp>
      <p:sp>
        <p:nvSpPr>
          <p:cNvPr id="384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387551" y="1085850"/>
            <a:ext cx="11410545" cy="29192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spcBef>
                <a:spcPts val="1500"/>
              </a:spcBef>
            </a:pPr>
            <a:r>
              <a:t>MegEngine从设计上为分布式训练提供了便利——MegEngine的优化器和数据生产线的</a:t>
            </a:r>
            <a:r>
              <a:rPr u="sng"/>
              <a:t>默认行为</a:t>
            </a:r>
            <a:r>
              <a:t>就是</a:t>
            </a:r>
            <a:r>
              <a:rPr u="sng"/>
              <a:t>数据并行</a:t>
            </a:r>
            <a:r>
              <a:t>的，即各GPU上参数的梯度自动求平均、数据采样器自动切分数据集。</a:t>
            </a:r>
          </a:p>
          <a:p>
            <a:pPr>
              <a:lnSpc>
                <a:spcPct val="130000"/>
              </a:lnSpc>
              <a:spcBef>
                <a:spcPts val="1500"/>
              </a:spcBef>
            </a:pPr>
            <a:r>
              <a:t>要使用分布式训练，只需要启动多个进程，在各个进程都调用 </a:t>
            </a:r>
            <a:r>
              <a:rPr>
                <a:latin typeface="Menlo"/>
                <a:ea typeface="Menlo"/>
                <a:cs typeface="Menlo"/>
                <a:sym typeface="Menlo"/>
              </a:rPr>
              <a:t>dist.init_process_group 函数对分布式进程组进行初始化。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2857" y="3261572"/>
            <a:ext cx="8105897" cy="3125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矩形 1"/>
          <p:cNvSpPr/>
          <p:nvPr/>
        </p:nvSpPr>
        <p:spPr>
          <a:xfrm>
            <a:off x="3175" y="0"/>
            <a:ext cx="3315631" cy="6854430"/>
          </a:xfrm>
          <a:prstGeom prst="rect">
            <a:avLst/>
          </a:prstGeom>
          <a:solidFill>
            <a:srgbClr val="0F5BA9"/>
          </a:solidFill>
          <a:ln w="12700">
            <a:solidFill>
              <a:srgbClr val="0F5BA9"/>
            </a:solidFill>
            <a:miter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92" name="组合 8"/>
          <p:cNvGrpSpPr/>
          <p:nvPr/>
        </p:nvGrpSpPr>
        <p:grpSpPr>
          <a:xfrm>
            <a:off x="4732232" y="4193604"/>
            <a:ext cx="2049417" cy="1355555"/>
            <a:chOff x="0" y="0"/>
            <a:chExt cx="2049415" cy="1355553"/>
          </a:xfrm>
        </p:grpSpPr>
        <p:grpSp>
          <p:nvGrpSpPr>
            <p:cNvPr id="390" name="组合 2"/>
            <p:cNvGrpSpPr/>
            <p:nvPr/>
          </p:nvGrpSpPr>
          <p:grpSpPr>
            <a:xfrm>
              <a:off x="-1" y="0"/>
              <a:ext cx="632780" cy="632779"/>
              <a:chOff x="0" y="0"/>
              <a:chExt cx="632778" cy="632778"/>
            </a:xfrm>
          </p:grpSpPr>
          <p:sp>
            <p:nvSpPr>
              <p:cNvPr id="388" name="流程图: 联系 43"/>
              <p:cNvSpPr/>
              <p:nvPr/>
            </p:nvSpPr>
            <p:spPr>
              <a:xfrm rot="2696217">
                <a:off x="92668" y="92668"/>
                <a:ext cx="447443" cy="447443"/>
              </a:xfrm>
              <a:prstGeom prst="ellipse">
                <a:avLst/>
              </a:prstGeom>
              <a:solidFill>
                <a:srgbClr val="0F5BA9"/>
              </a:solidFill>
              <a:ln w="12700" cap="flat">
                <a:solidFill>
                  <a:srgbClr val="0F5BA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" name="文本框 4"/>
              <p:cNvSpPr/>
              <p:nvPr/>
            </p:nvSpPr>
            <p:spPr>
              <a:xfrm>
                <a:off x="149811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sp>
          <p:nvSpPr>
            <p:cNvPr id="391" name="文本框 9"/>
            <p:cNvSpPr/>
            <p:nvPr/>
          </p:nvSpPr>
          <p:spPr>
            <a:xfrm>
              <a:off x="779415" y="8555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0E57A2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模型测试、保存和读取，学习率调整</a:t>
              </a:r>
            </a:p>
          </p:txBody>
        </p:sp>
      </p:grpSp>
      <p:grpSp>
        <p:nvGrpSpPr>
          <p:cNvPr id="397" name="组合 19"/>
          <p:cNvGrpSpPr/>
          <p:nvPr/>
        </p:nvGrpSpPr>
        <p:grpSpPr>
          <a:xfrm>
            <a:off x="4731586" y="2047304"/>
            <a:ext cx="2049417" cy="1355558"/>
            <a:chOff x="0" y="0"/>
            <a:chExt cx="2049415" cy="1355556"/>
          </a:xfrm>
        </p:grpSpPr>
        <p:grpSp>
          <p:nvGrpSpPr>
            <p:cNvPr id="395" name="组合 5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393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4" name="文本框 7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396" name="文本框 10"/>
            <p:cNvSpPr/>
            <p:nvPr/>
          </p:nvSpPr>
          <p:spPr>
            <a:xfrm>
              <a:off x="779415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分类问题背景与ImageNet分类任务</a:t>
              </a:r>
            </a:p>
          </p:txBody>
        </p:sp>
      </p:grpSp>
      <p:grpSp>
        <p:nvGrpSpPr>
          <p:cNvPr id="402" name="组合 20"/>
          <p:cNvGrpSpPr/>
          <p:nvPr/>
        </p:nvGrpSpPr>
        <p:grpSpPr>
          <a:xfrm>
            <a:off x="4732231" y="2772000"/>
            <a:ext cx="2049417" cy="1355557"/>
            <a:chOff x="0" y="0"/>
            <a:chExt cx="2049416" cy="1355556"/>
          </a:xfrm>
        </p:grpSpPr>
        <p:grpSp>
          <p:nvGrpSpPr>
            <p:cNvPr id="400" name="组合 11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398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" name="文本框 13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401" name="文本框 14"/>
            <p:cNvSpPr/>
            <p:nvPr/>
          </p:nvSpPr>
          <p:spPr>
            <a:xfrm>
              <a:off x="779416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以CIFAR10为例训练ResNet18网络</a:t>
              </a:r>
            </a:p>
          </p:txBody>
        </p:sp>
      </p:grpSp>
      <p:grpSp>
        <p:nvGrpSpPr>
          <p:cNvPr id="407" name="组合 21"/>
          <p:cNvGrpSpPr/>
          <p:nvPr/>
        </p:nvGrpSpPr>
        <p:grpSpPr>
          <a:xfrm>
            <a:off x="4732231" y="3489949"/>
            <a:ext cx="2049417" cy="1355558"/>
            <a:chOff x="0" y="0"/>
            <a:chExt cx="2049416" cy="1355556"/>
          </a:xfrm>
        </p:grpSpPr>
        <p:grpSp>
          <p:nvGrpSpPr>
            <p:cNvPr id="405" name="组合 15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403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" name="文本框 17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sp>
          <p:nvSpPr>
            <p:cNvPr id="406" name="文本框 18"/>
            <p:cNvSpPr/>
            <p:nvPr/>
          </p:nvSpPr>
          <p:spPr>
            <a:xfrm>
              <a:off x="779416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分布式训练</a:t>
              </a:r>
            </a:p>
          </p:txBody>
        </p:sp>
      </p:grpSp>
      <p:sp>
        <p:nvSpPr>
          <p:cNvPr id="408" name="灯片编号占位符 22"/>
          <p:cNvSpPr txBox="1">
            <a:spLocks noGrp="1"/>
          </p:cNvSpPr>
          <p:nvPr>
            <p:ph type="sldNum" sz="quarter" idx="4294967295"/>
          </p:nvPr>
        </p:nvSpPr>
        <p:spPr>
          <a:xfrm>
            <a:off x="11552691" y="6392280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 sz="1000" b="1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模型测试、保存和读取，学习率调整</a:t>
            </a:r>
          </a:p>
        </p:txBody>
      </p:sp>
      <p:sp>
        <p:nvSpPr>
          <p:cNvPr id="411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387551" y="1085850"/>
            <a:ext cx="11410545" cy="2919215"/>
          </a:xfrm>
          <a:prstGeom prst="rect">
            <a:avLst/>
          </a:prstGeom>
        </p:spPr>
        <p:txBody>
          <a:bodyPr/>
          <a:lstStyle/>
          <a:p>
            <a:r>
              <a:t>模型测试</a:t>
            </a:r>
          </a:p>
        </p:txBody>
      </p:sp>
      <p:sp>
        <p:nvSpPr>
          <p:cNvPr id="412" name="1. 准备测试数据生产线和神经网络模型"/>
          <p:cNvSpPr txBox="1"/>
          <p:nvPr/>
        </p:nvSpPr>
        <p:spPr>
          <a:xfrm>
            <a:off x="603363" y="1742593"/>
            <a:ext cx="531982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1. 准备测试数据生产线和神经网络模型</a:t>
            </a:r>
          </a:p>
        </p:txBody>
      </p:sp>
      <p:sp>
        <p:nvSpPr>
          <p:cNvPr id="413" name="2. 将神经网络模型切换为推理模式（会影响BatchNorm和Dropout的行为）"/>
          <p:cNvSpPr txBox="1"/>
          <p:nvPr/>
        </p:nvSpPr>
        <p:spPr>
          <a:xfrm>
            <a:off x="603363" y="2551147"/>
            <a:ext cx="10281157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2. 将神经网络模型切换为推理模式（会影响BatchNorm和Dropout的行为）</a:t>
            </a:r>
          </a:p>
        </p:txBody>
      </p:sp>
      <p:sp>
        <p:nvSpPr>
          <p:cNvPr id="414" name="model.train()  # 训练模式(默认)"/>
          <p:cNvSpPr txBox="1"/>
          <p:nvPr/>
        </p:nvSpPr>
        <p:spPr>
          <a:xfrm>
            <a:off x="1517853" y="3106502"/>
            <a:ext cx="541953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model.train()  # 训练模式(默认)</a:t>
            </a:r>
          </a:p>
        </p:txBody>
      </p:sp>
      <p:sp>
        <p:nvSpPr>
          <p:cNvPr id="415" name="model.eval()   # 推理模式(需要手动切换)"/>
          <p:cNvSpPr txBox="1"/>
          <p:nvPr/>
        </p:nvSpPr>
        <p:spPr>
          <a:xfrm>
            <a:off x="1517853" y="3562029"/>
            <a:ext cx="663873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model.eval()   # 推理模式(需要手动切换)</a:t>
            </a:r>
          </a:p>
        </p:txBody>
      </p:sp>
      <p:sp>
        <p:nvSpPr>
          <p:cNvPr id="416" name="3. 遍历测试数据集，统计得到准确率"/>
          <p:cNvSpPr txBox="1"/>
          <p:nvPr/>
        </p:nvSpPr>
        <p:spPr>
          <a:xfrm>
            <a:off x="579028" y="4459413"/>
            <a:ext cx="501502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3. 遍历测试数据集，统计得到准确率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模型测试、保存和读取，学习率调整</a:t>
            </a:r>
          </a:p>
        </p:txBody>
      </p:sp>
      <p:sp>
        <p:nvSpPr>
          <p:cNvPr id="419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387551" y="1085850"/>
            <a:ext cx="11410545" cy="2919215"/>
          </a:xfrm>
          <a:prstGeom prst="rect">
            <a:avLst/>
          </a:prstGeom>
        </p:spPr>
        <p:txBody>
          <a:bodyPr/>
          <a:lstStyle/>
          <a:p>
            <a:r>
              <a:t>模型保存与加载（以python.pickle格式进行序列化与反序列化）</a:t>
            </a:r>
          </a:p>
        </p:txBody>
      </p:sp>
      <p:sp>
        <p:nvSpPr>
          <p:cNvPr id="420" name="1. 模型的保存——保存网络的状态"/>
          <p:cNvSpPr txBox="1"/>
          <p:nvPr/>
        </p:nvSpPr>
        <p:spPr>
          <a:xfrm>
            <a:off x="603363" y="1742593"/>
            <a:ext cx="471022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1. 模型的保存——保存网络的状态</a:t>
            </a:r>
          </a:p>
        </p:txBody>
      </p:sp>
      <p:sp>
        <p:nvSpPr>
          <p:cNvPr id="421" name="megengine.save(model.state_dict(), &quot;resnet18.pkl&quot;)"/>
          <p:cNvSpPr txBox="1"/>
          <p:nvPr/>
        </p:nvSpPr>
        <p:spPr>
          <a:xfrm>
            <a:off x="1590859" y="2418268"/>
            <a:ext cx="927939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megengine.save(model.state_dict(), "resnet18.pkl")</a:t>
            </a:r>
          </a:p>
        </p:txBody>
      </p:sp>
      <p:sp>
        <p:nvSpPr>
          <p:cNvPr id="422" name="2. 模型的加载——恢复网络的状态"/>
          <p:cNvSpPr txBox="1"/>
          <p:nvPr/>
        </p:nvSpPr>
        <p:spPr>
          <a:xfrm>
            <a:off x="596519" y="3274926"/>
            <a:ext cx="471022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2. 模型的加载——恢复网络的状态</a:t>
            </a:r>
          </a:p>
        </p:txBody>
      </p:sp>
      <p:sp>
        <p:nvSpPr>
          <p:cNvPr id="423" name="state_dict = megengine.load(&quot;resnet18.pkl&quot;)"/>
          <p:cNvSpPr txBox="1"/>
          <p:nvPr/>
        </p:nvSpPr>
        <p:spPr>
          <a:xfrm>
            <a:off x="1584015" y="3950602"/>
            <a:ext cx="799485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state_dict = megengine.load("resnet18.pkl")</a:t>
            </a:r>
          </a:p>
        </p:txBody>
      </p:sp>
      <p:sp>
        <p:nvSpPr>
          <p:cNvPr id="424" name="model.load_state_dict(state_dict)"/>
          <p:cNvSpPr txBox="1"/>
          <p:nvPr/>
        </p:nvSpPr>
        <p:spPr>
          <a:xfrm>
            <a:off x="1584015" y="4562778"/>
            <a:ext cx="615980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model.load_state_dict(state_dict)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标题 1"/>
          <p:cNvSpPr txBox="1">
            <a:spLocks noGrp="1"/>
          </p:cNvSpPr>
          <p:nvPr>
            <p:ph type="title"/>
          </p:nvPr>
        </p:nvSpPr>
        <p:spPr>
          <a:xfrm>
            <a:off x="390525" y="1709738"/>
            <a:ext cx="11404600" cy="1143200"/>
          </a:xfrm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t>模型构建和训练进阶 I：分类问题</a:t>
            </a:r>
          </a:p>
        </p:txBody>
      </p:sp>
      <p:sp>
        <p:nvSpPr>
          <p:cNvPr id="231" name="文本占位符 2"/>
          <p:cNvSpPr txBox="1">
            <a:spLocks noGrp="1"/>
          </p:cNvSpPr>
          <p:nvPr>
            <p:ph type="body" sz="quarter" idx="1"/>
          </p:nvPr>
        </p:nvSpPr>
        <p:spPr>
          <a:xfrm>
            <a:off x="566635" y="333375"/>
            <a:ext cx="8285176" cy="396044"/>
          </a:xfrm>
          <a:prstGeom prst="rect">
            <a:avLst/>
          </a:prstGeom>
        </p:spPr>
        <p:txBody>
          <a:bodyPr/>
          <a:lstStyle/>
          <a:p>
            <a:pPr defTabSz="584606">
              <a:spcBef>
                <a:spcPts val="600"/>
              </a:spcBef>
              <a:defRPr sz="1727"/>
            </a:pPr>
            <a:r>
              <a:t>零基础入门旷视天元MegEngine</a:t>
            </a:r>
          </a:p>
        </p:txBody>
      </p:sp>
      <p:sp>
        <p:nvSpPr>
          <p:cNvPr id="232" name="标题 1"/>
          <p:cNvSpPr txBox="1"/>
          <p:nvPr/>
        </p:nvSpPr>
        <p:spPr>
          <a:xfrm>
            <a:off x="436244" y="3609020"/>
            <a:ext cx="1131316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3448">
              <a:lnSpc>
                <a:spcPct val="90000"/>
              </a:lnSpc>
              <a:defRPr sz="3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讲师：周亦庄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模型测试、保存和读取，学习率调整</a:t>
            </a:r>
          </a:p>
        </p:txBody>
      </p:sp>
      <p:sp>
        <p:nvSpPr>
          <p:cNvPr id="427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387551" y="1085850"/>
            <a:ext cx="11410545" cy="2919215"/>
          </a:xfrm>
          <a:prstGeom prst="rect">
            <a:avLst/>
          </a:prstGeom>
        </p:spPr>
        <p:txBody>
          <a:bodyPr/>
          <a:lstStyle/>
          <a:p>
            <a:r>
              <a:t>学习率调整</a:t>
            </a:r>
          </a:p>
          <a:p>
            <a:pPr lvl="1"/>
            <a:r>
              <a:t>随着训练的进行，我们要减小学习率，帮助模型更好地收敛</a:t>
            </a:r>
          </a:p>
        </p:txBody>
      </p:sp>
      <p:sp>
        <p:nvSpPr>
          <p:cNvPr id="428" name="Line"/>
          <p:cNvSpPr/>
          <p:nvPr/>
        </p:nvSpPr>
        <p:spPr>
          <a:xfrm>
            <a:off x="952500" y="5905500"/>
            <a:ext cx="2427202" cy="0"/>
          </a:xfrm>
          <a:prstGeom prst="line">
            <a:avLst/>
          </a:prstGeom>
          <a:ln w="127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9" name="Line"/>
          <p:cNvSpPr/>
          <p:nvPr/>
        </p:nvSpPr>
        <p:spPr>
          <a:xfrm flipV="1">
            <a:off x="965200" y="3994466"/>
            <a:ext cx="1" cy="1911035"/>
          </a:xfrm>
          <a:prstGeom prst="line">
            <a:avLst/>
          </a:prstGeom>
          <a:ln w="127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0" name="Line"/>
          <p:cNvSpPr/>
          <p:nvPr/>
        </p:nvSpPr>
        <p:spPr>
          <a:xfrm>
            <a:off x="965200" y="4660900"/>
            <a:ext cx="849363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1" name="Line"/>
          <p:cNvSpPr/>
          <p:nvPr/>
        </p:nvSpPr>
        <p:spPr>
          <a:xfrm>
            <a:off x="1792219" y="5436970"/>
            <a:ext cx="866596" cy="1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2" name="Line"/>
          <p:cNvSpPr/>
          <p:nvPr/>
        </p:nvSpPr>
        <p:spPr>
          <a:xfrm>
            <a:off x="2667000" y="5778500"/>
            <a:ext cx="462360" cy="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3" name="Line"/>
          <p:cNvSpPr/>
          <p:nvPr/>
        </p:nvSpPr>
        <p:spPr>
          <a:xfrm>
            <a:off x="4546600" y="5981700"/>
            <a:ext cx="2427202" cy="0"/>
          </a:xfrm>
          <a:prstGeom prst="line">
            <a:avLst/>
          </a:prstGeom>
          <a:ln w="127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Line"/>
          <p:cNvSpPr/>
          <p:nvPr/>
        </p:nvSpPr>
        <p:spPr>
          <a:xfrm flipV="1">
            <a:off x="4559300" y="4070666"/>
            <a:ext cx="1" cy="1911035"/>
          </a:xfrm>
          <a:prstGeom prst="line">
            <a:avLst/>
          </a:prstGeom>
          <a:ln w="127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5" name="Line"/>
          <p:cNvSpPr/>
          <p:nvPr/>
        </p:nvSpPr>
        <p:spPr>
          <a:xfrm>
            <a:off x="4559299" y="4737100"/>
            <a:ext cx="2014293" cy="1238387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6" name="Line"/>
          <p:cNvSpPr/>
          <p:nvPr/>
        </p:nvSpPr>
        <p:spPr>
          <a:xfrm>
            <a:off x="7988104" y="5962650"/>
            <a:ext cx="2427202" cy="0"/>
          </a:xfrm>
          <a:prstGeom prst="line">
            <a:avLst/>
          </a:prstGeom>
          <a:ln w="127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7" name="Line"/>
          <p:cNvSpPr/>
          <p:nvPr/>
        </p:nvSpPr>
        <p:spPr>
          <a:xfrm flipV="1">
            <a:off x="8000804" y="4051616"/>
            <a:ext cx="1" cy="1911035"/>
          </a:xfrm>
          <a:prstGeom prst="line">
            <a:avLst/>
          </a:prstGeom>
          <a:ln w="127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8" name="Line"/>
          <p:cNvSpPr/>
          <p:nvPr/>
        </p:nvSpPr>
        <p:spPr>
          <a:xfrm>
            <a:off x="8001647" y="4667776"/>
            <a:ext cx="2039106" cy="130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3" extrusionOk="0">
                <a:moveTo>
                  <a:pt x="0" y="18"/>
                </a:moveTo>
                <a:cubicBezTo>
                  <a:pt x="2385" y="-147"/>
                  <a:pt x="4746" y="815"/>
                  <a:pt x="6773" y="2778"/>
                </a:cubicBezTo>
                <a:cubicBezTo>
                  <a:pt x="8656" y="4602"/>
                  <a:pt x="10170" y="7215"/>
                  <a:pt x="11143" y="10316"/>
                </a:cubicBezTo>
                <a:cubicBezTo>
                  <a:pt x="11982" y="13448"/>
                  <a:pt x="13369" y="16149"/>
                  <a:pt x="15146" y="18112"/>
                </a:cubicBezTo>
                <a:cubicBezTo>
                  <a:pt x="17036" y="20200"/>
                  <a:pt x="19283" y="21363"/>
                  <a:pt x="21600" y="21453"/>
                </a:cubicBezTo>
              </a:path>
            </a:pathLst>
          </a:custGeom>
          <a:ln w="3810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1814772" y="4661283"/>
            <a:ext cx="1" cy="782038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0" name="Line"/>
          <p:cNvSpPr/>
          <p:nvPr/>
        </p:nvSpPr>
        <p:spPr>
          <a:xfrm flipH="1">
            <a:off x="2667018" y="5416721"/>
            <a:ext cx="1377" cy="380829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1" name="阶梯式 MultiStep"/>
          <p:cNvSpPr txBox="1"/>
          <p:nvPr/>
        </p:nvSpPr>
        <p:spPr>
          <a:xfrm>
            <a:off x="1225435" y="5970219"/>
            <a:ext cx="18820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阶梯式 MultiStep</a:t>
            </a:r>
          </a:p>
        </p:txBody>
      </p:sp>
      <p:sp>
        <p:nvSpPr>
          <p:cNvPr id="442" name="线性 Linear"/>
          <p:cNvSpPr txBox="1"/>
          <p:nvPr/>
        </p:nvSpPr>
        <p:spPr>
          <a:xfrm>
            <a:off x="4911007" y="6005482"/>
            <a:ext cx="131087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线性 Linear</a:t>
            </a:r>
          </a:p>
        </p:txBody>
      </p:sp>
      <p:sp>
        <p:nvSpPr>
          <p:cNvPr id="443" name="余弦函数 Cosine"/>
          <p:cNvSpPr txBox="1"/>
          <p:nvPr/>
        </p:nvSpPr>
        <p:spPr>
          <a:xfrm>
            <a:off x="8279604" y="6005482"/>
            <a:ext cx="184420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余弦函数 Cosine</a:t>
            </a:r>
          </a:p>
        </p:txBody>
      </p:sp>
      <p:sp>
        <p:nvSpPr>
          <p:cNvPr id="444" name="for param_group in optimizer.param_groups:"/>
          <p:cNvSpPr txBox="1"/>
          <p:nvPr/>
        </p:nvSpPr>
        <p:spPr>
          <a:xfrm>
            <a:off x="836464" y="2428318"/>
            <a:ext cx="781135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for param_group in optimizer.param_groups:</a:t>
            </a:r>
          </a:p>
        </p:txBody>
      </p:sp>
      <p:sp>
        <p:nvSpPr>
          <p:cNvPr id="445" name="param_group[&quot;lr&quot;] = 0.01 * (1 - epoch / 90)"/>
          <p:cNvSpPr txBox="1"/>
          <p:nvPr/>
        </p:nvSpPr>
        <p:spPr>
          <a:xfrm>
            <a:off x="1559680" y="2956937"/>
            <a:ext cx="799485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826895">
              <a:lnSpc>
                <a:spcPct val="90000"/>
              </a:lnSpc>
              <a:spcBef>
                <a:spcPts val="2000"/>
              </a:spcBef>
              <a:defRPr sz="24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param_group["lr"] = 0.01 * (1 - epoch / 90)</a:t>
            </a:r>
          </a:p>
        </p:txBody>
      </p:sp>
      <p:sp>
        <p:nvSpPr>
          <p:cNvPr id="446" name="0.01"/>
          <p:cNvSpPr txBox="1"/>
          <p:nvPr/>
        </p:nvSpPr>
        <p:spPr>
          <a:xfrm>
            <a:off x="3947341" y="4542412"/>
            <a:ext cx="5490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0.01</a:t>
            </a:r>
          </a:p>
        </p:txBody>
      </p:sp>
      <p:sp>
        <p:nvSpPr>
          <p:cNvPr id="447" name="90"/>
          <p:cNvSpPr txBox="1"/>
          <p:nvPr/>
        </p:nvSpPr>
        <p:spPr>
          <a:xfrm>
            <a:off x="6459786" y="5943600"/>
            <a:ext cx="3584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90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内容占位符 1"/>
          <p:cNvSpPr txBox="1">
            <a:spLocks noGrp="1"/>
          </p:cNvSpPr>
          <p:nvPr>
            <p:ph type="body" idx="1"/>
          </p:nvPr>
        </p:nvSpPr>
        <p:spPr>
          <a:xfrm>
            <a:off x="387551" y="1085850"/>
            <a:ext cx="11410545" cy="5257800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</a:pPr>
            <a:r>
              <a:rPr dirty="0" err="1"/>
              <a:t>使用MegEngine训练一个MNIST分类网络</a:t>
            </a:r>
            <a:endParaRPr dirty="0"/>
          </a:p>
          <a:p>
            <a:pPr marL="799465" lvl="1" indent="-342900">
              <a:buSzPct val="100000"/>
              <a:buFont typeface="Arial"/>
              <a:buChar char="•"/>
            </a:pPr>
            <a:r>
              <a:rPr dirty="0" err="1"/>
              <a:t>MNIST为手写数字数据集，可以在megengine.data中找到</a:t>
            </a:r>
            <a:endParaRPr dirty="0"/>
          </a:p>
          <a:p>
            <a:pPr marL="799465" lvl="1" indent="-342900">
              <a:buSzPct val="100000"/>
              <a:buFont typeface="Arial"/>
              <a:buChar char="•"/>
            </a:pPr>
            <a:r>
              <a:rPr dirty="0" err="1"/>
              <a:t>分类网络可以使用普通的LeNet，也可以使用卷积的LeNet或其他网络</a:t>
            </a:r>
            <a:endParaRPr dirty="0"/>
          </a:p>
          <a:p>
            <a:r>
              <a:rPr dirty="0" err="1"/>
              <a:t>提交</a:t>
            </a:r>
            <a:r>
              <a:rPr dirty="0"/>
              <a:t>：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rPr dirty="0" err="1" smtClean="0"/>
              <a:t>将运行成功的截面加上以下信息发送到</a:t>
            </a:r>
            <a:r>
              <a:rPr lang="en-US" dirty="0" smtClean="0"/>
              <a:t>  </a:t>
            </a:r>
            <a:r>
              <a:rPr sz="2400" dirty="0" smtClean="0"/>
              <a:t>mgesupport@megvii.com </a:t>
            </a:r>
            <a:endParaRPr dirty="0"/>
          </a:p>
        </p:txBody>
      </p:sp>
      <p:sp>
        <p:nvSpPr>
          <p:cNvPr id="482" name="标题 2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作业：</a:t>
            </a:r>
          </a:p>
        </p:txBody>
      </p:sp>
      <p:sp>
        <p:nvSpPr>
          <p:cNvPr id="484" name="矩形 4"/>
          <p:cNvSpPr txBox="1"/>
          <p:nvPr/>
        </p:nvSpPr>
        <p:spPr>
          <a:xfrm>
            <a:off x="839375" y="4178174"/>
            <a:ext cx="7038533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 err="1"/>
              <a:t>邮件标题：天元入门第三次课程作业</a:t>
            </a:r>
            <a:endParaRPr sz="2000" dirty="0"/>
          </a:p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 err="1"/>
              <a:t>姓名</a:t>
            </a:r>
            <a:r>
              <a:rPr sz="2000" dirty="0"/>
              <a:t>：</a:t>
            </a:r>
          </a:p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 err="1"/>
              <a:t>学校（公司</a:t>
            </a:r>
            <a:r>
              <a:rPr sz="2000" dirty="0"/>
              <a:t>）：</a:t>
            </a:r>
          </a:p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 err="1"/>
              <a:t>电话</a:t>
            </a:r>
            <a:r>
              <a:rPr sz="2000" dirty="0"/>
              <a:t>：</a:t>
            </a:r>
          </a:p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000" dirty="0" err="1"/>
              <a:t>邮寄地址</a:t>
            </a:r>
            <a:r>
              <a:rPr sz="2000" dirty="0"/>
              <a:t>：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标题 3"/>
          <p:cNvSpPr txBox="1">
            <a:spLocks noGrp="1"/>
          </p:cNvSpPr>
          <p:nvPr>
            <p:ph type="title"/>
          </p:nvPr>
        </p:nvSpPr>
        <p:spPr>
          <a:xfrm>
            <a:off x="391619" y="2711450"/>
            <a:ext cx="5701205" cy="1600200"/>
          </a:xfrm>
          <a:prstGeom prst="rect">
            <a:avLst/>
          </a:prstGeom>
        </p:spPr>
        <p:txBody>
          <a:bodyPr/>
          <a:lstStyle/>
          <a:p>
            <a:r>
              <a:t>下期预告</a:t>
            </a:r>
          </a:p>
        </p:txBody>
      </p:sp>
      <p:sp>
        <p:nvSpPr>
          <p:cNvPr id="487" name="内容占位符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8" name="文本占位符 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defTabSz="913448">
              <a:buSzTx/>
              <a:buFontTx/>
              <a:buNone/>
              <a:defRPr sz="27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旷视</a:t>
            </a:r>
            <a:r>
              <a:rPr lang="en-US" altLang="zh-CN" dirty="0" smtClean="0"/>
              <a:t>AI</a:t>
            </a:r>
            <a:r>
              <a:rPr lang="zh-CN" altLang="en-US" dirty="0" smtClean="0"/>
              <a:t>开源大赛</a:t>
            </a:r>
            <a:endParaRPr lang="zh-CN" altLang="en-US" dirty="0"/>
          </a:p>
        </p:txBody>
      </p:sp>
      <p:pic>
        <p:nvPicPr>
          <p:cNvPr id="3" name="图片 2" descr="C:\Users\liusitong\Desktop\旷视AI开源大赛赛事安排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665" y="720800"/>
            <a:ext cx="3947885" cy="48817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6096000" y="5812654"/>
            <a:ext cx="4034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spc="40" dirty="0">
                <a:solidFill>
                  <a:schemeClr val="bg1"/>
                </a:solidFill>
                <a:ea typeface="Microsoft YaHei UI" panose="020B0503020204020204" pitchFamily="34" charset="-122"/>
                <a:cs typeface="宋体" panose="02010600030101010101" pitchFamily="2" charset="-122"/>
              </a:rPr>
              <a:t>大赛前三名团队的成员还可获得旷视校招面试直通卡，直接进入面试环节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6" y="2855753"/>
            <a:ext cx="4704750" cy="22823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0611" y="1552811"/>
            <a:ext cx="487680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66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spc="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比赛任务</a:t>
            </a:r>
            <a:r>
              <a:rPr lang="zh-CN" altLang="en-US" sz="2400" b="1" spc="4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endParaRPr lang="en-US" altLang="zh-CN" sz="2400" b="1" spc="4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marR="0" indent="0" algn="l" defTabSz="91366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spc="4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视频</a:t>
            </a:r>
            <a:r>
              <a:rPr lang="zh-CN" altLang="en-US" sz="2400" b="1" spc="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超分辨率</a:t>
            </a:r>
            <a:endParaRPr lang="zh-CN" altLang="en-US" sz="2400" b="1" spc="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611" y="5575728"/>
            <a:ext cx="4790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40" dirty="0">
                <a:solidFill>
                  <a:schemeClr val="bg1"/>
                </a:solidFill>
                <a:ea typeface="Microsoft YaHei UI" panose="020B0503020204020204" pitchFamily="34" charset="-122"/>
                <a:cs typeface="宋体" panose="02010600030101010101" pitchFamily="2" charset="-122"/>
              </a:rPr>
              <a:t>https://studio.brainpp.com/competition</a:t>
            </a:r>
            <a:endParaRPr lang="zh-CN" altLang="en-US" b="1" spc="40" dirty="0">
              <a:solidFill>
                <a:schemeClr val="bg1"/>
              </a:solidFill>
              <a:ea typeface="Microsoft YaHei UI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856421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标题 1"/>
          <p:cNvSpPr txBox="1">
            <a:spLocks noGrp="1"/>
          </p:cNvSpPr>
          <p:nvPr>
            <p:ph type="title" idx="4294967295"/>
          </p:nvPr>
        </p:nvSpPr>
        <p:spPr>
          <a:xfrm>
            <a:off x="379827" y="1034489"/>
            <a:ext cx="11404600" cy="1143000"/>
          </a:xfrm>
          <a:prstGeom prst="rect">
            <a:avLst/>
          </a:prstGeom>
        </p:spPr>
        <p:txBody>
          <a:bodyPr/>
          <a:lstStyle/>
          <a:p>
            <a:pPr algn="ctr">
              <a:defRPr sz="4400"/>
            </a:pPr>
            <a:r>
              <a:rPr lang="zh-CN" altLang="en-US" b="1" dirty="0" smtClean="0">
                <a:solidFill>
                  <a:schemeClr val="bg1"/>
                </a:solidFill>
              </a:rPr>
              <a:t>欢迎加入“天元开发者交流群”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2480" t="25529" r="10670" b="24815"/>
          <a:stretch>
            <a:fillRect/>
          </a:stretch>
        </p:blipFill>
        <p:spPr>
          <a:xfrm>
            <a:off x="4709223" y="2852938"/>
            <a:ext cx="3126482" cy="3591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194961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标题 8"/>
          <p:cNvSpPr txBox="1">
            <a:spLocks noGrp="1"/>
          </p:cNvSpPr>
          <p:nvPr>
            <p:ph type="title" idx="4294967295"/>
          </p:nvPr>
        </p:nvSpPr>
        <p:spPr>
          <a:xfrm>
            <a:off x="2711623" y="2679700"/>
            <a:ext cx="9480378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 sz="5700" b="1" spc="3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AI向善，行胜于言。</a:t>
            </a:r>
          </a:p>
        </p:txBody>
      </p:sp>
      <p:pic>
        <p:nvPicPr>
          <p:cNvPr id="49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1903" y="4365104"/>
            <a:ext cx="1764197" cy="412657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标题 8"/>
          <p:cNvSpPr txBox="1"/>
          <p:nvPr/>
        </p:nvSpPr>
        <p:spPr>
          <a:xfrm>
            <a:off x="1173168" y="1970589"/>
            <a:ext cx="314966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 defTabSz="1826895">
              <a:lnSpc>
                <a:spcPct val="90000"/>
              </a:lnSpc>
              <a:defRPr sz="4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行正则致远</a:t>
            </a:r>
          </a:p>
        </p:txBody>
      </p:sp>
      <p:sp>
        <p:nvSpPr>
          <p:cNvPr id="493" name="直接连接符 2"/>
          <p:cNvSpPr/>
          <p:nvPr/>
        </p:nvSpPr>
        <p:spPr>
          <a:xfrm>
            <a:off x="1379476" y="2780927"/>
            <a:ext cx="5148574" cy="1"/>
          </a:xfrm>
          <a:prstGeom prst="line">
            <a:avLst/>
          </a:prstGeom>
          <a:ln w="31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标题 1"/>
          <p:cNvSpPr txBox="1">
            <a:spLocks noGrp="1"/>
          </p:cNvSpPr>
          <p:nvPr>
            <p:ph type="title" idx="4294967295"/>
          </p:nvPr>
        </p:nvSpPr>
        <p:spPr>
          <a:xfrm>
            <a:off x="379827" y="1034489"/>
            <a:ext cx="11404600" cy="1143000"/>
          </a:xfrm>
          <a:prstGeom prst="rect">
            <a:avLst/>
          </a:prstGeom>
        </p:spPr>
        <p:txBody>
          <a:bodyPr/>
          <a:lstStyle/>
          <a:p>
            <a:pPr algn="ctr">
              <a:defRPr sz="4400"/>
            </a:pPr>
            <a:r>
              <a:rPr lang="zh-CN" altLang="en-US" b="1" dirty="0" smtClean="0">
                <a:solidFill>
                  <a:schemeClr val="bg1"/>
                </a:solidFill>
              </a:rPr>
              <a:t>欢迎加入“天元开发者交流群”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2480" t="25529" r="10670" b="24815"/>
          <a:stretch>
            <a:fillRect/>
          </a:stretch>
        </p:blipFill>
        <p:spPr>
          <a:xfrm>
            <a:off x="4709223" y="2852938"/>
            <a:ext cx="3126482" cy="3591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79682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内容占位符 1"/>
          <p:cNvSpPr txBox="1">
            <a:spLocks noGrp="1"/>
          </p:cNvSpPr>
          <p:nvPr>
            <p:ph type="body" idx="1"/>
          </p:nvPr>
        </p:nvSpPr>
        <p:spPr>
          <a:xfrm>
            <a:off x="387551" y="1085850"/>
            <a:ext cx="11410545" cy="5257800"/>
          </a:xfrm>
          <a:prstGeom prst="rect">
            <a:avLst/>
          </a:prstGeom>
        </p:spPr>
        <p:txBody>
          <a:bodyPr/>
          <a:lstStyle/>
          <a:p>
            <a:pPr>
              <a:defRPr u="sng"/>
            </a:pPr>
            <a:r>
              <a:t>课程大纲：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分类问题背景与ImageNet分类任务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以CIFAR10为例训练ResNet18网络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分布式训练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模型测试、保存和读取，以及学习率调整</a:t>
            </a:r>
          </a:p>
        </p:txBody>
      </p:sp>
      <p:sp>
        <p:nvSpPr>
          <p:cNvPr id="235" name="标题 2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/>
          <a:p>
            <a:pPr defTabSz="584606">
              <a:defRPr sz="1727"/>
            </a:pPr>
            <a:r>
              <a:t>零基础入门旷视天元MegEngine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矩形 1"/>
          <p:cNvSpPr/>
          <p:nvPr/>
        </p:nvSpPr>
        <p:spPr>
          <a:xfrm>
            <a:off x="3175" y="0"/>
            <a:ext cx="3315631" cy="6854430"/>
          </a:xfrm>
          <a:prstGeom prst="rect">
            <a:avLst/>
          </a:prstGeom>
          <a:solidFill>
            <a:srgbClr val="0F5BA9"/>
          </a:solidFill>
          <a:ln w="12700">
            <a:solidFill>
              <a:srgbClr val="0F5BA9"/>
            </a:solidFill>
            <a:miter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42" name="组合 8"/>
          <p:cNvGrpSpPr/>
          <p:nvPr/>
        </p:nvGrpSpPr>
        <p:grpSpPr>
          <a:xfrm>
            <a:off x="4732232" y="2047304"/>
            <a:ext cx="2049417" cy="1355555"/>
            <a:chOff x="0" y="0"/>
            <a:chExt cx="2049415" cy="1355553"/>
          </a:xfrm>
        </p:grpSpPr>
        <p:grpSp>
          <p:nvGrpSpPr>
            <p:cNvPr id="240" name="组合 2"/>
            <p:cNvGrpSpPr/>
            <p:nvPr/>
          </p:nvGrpSpPr>
          <p:grpSpPr>
            <a:xfrm>
              <a:off x="-1" y="0"/>
              <a:ext cx="632780" cy="632779"/>
              <a:chOff x="0" y="0"/>
              <a:chExt cx="632778" cy="632778"/>
            </a:xfrm>
          </p:grpSpPr>
          <p:sp>
            <p:nvSpPr>
              <p:cNvPr id="238" name="流程图: 联系 43"/>
              <p:cNvSpPr/>
              <p:nvPr/>
            </p:nvSpPr>
            <p:spPr>
              <a:xfrm rot="2696217">
                <a:off x="92668" y="92668"/>
                <a:ext cx="447443" cy="447443"/>
              </a:xfrm>
              <a:prstGeom prst="ellipse">
                <a:avLst/>
              </a:prstGeom>
              <a:solidFill>
                <a:srgbClr val="0F5BA9"/>
              </a:solidFill>
              <a:ln w="12700" cap="flat">
                <a:solidFill>
                  <a:srgbClr val="0F5BA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" name="文本框 4"/>
              <p:cNvSpPr/>
              <p:nvPr/>
            </p:nvSpPr>
            <p:spPr>
              <a:xfrm>
                <a:off x="149811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241" name="文本框 9"/>
            <p:cNvSpPr/>
            <p:nvPr/>
          </p:nvSpPr>
          <p:spPr>
            <a:xfrm>
              <a:off x="779415" y="8555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0E57A2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分类问题背景与ImageNet分类任务</a:t>
              </a:r>
            </a:p>
          </p:txBody>
        </p:sp>
      </p:grpSp>
      <p:grpSp>
        <p:nvGrpSpPr>
          <p:cNvPr id="247" name="组合 19"/>
          <p:cNvGrpSpPr/>
          <p:nvPr/>
        </p:nvGrpSpPr>
        <p:grpSpPr>
          <a:xfrm>
            <a:off x="4732232" y="2765249"/>
            <a:ext cx="2049417" cy="1355558"/>
            <a:chOff x="0" y="0"/>
            <a:chExt cx="2049415" cy="1355556"/>
          </a:xfrm>
        </p:grpSpPr>
        <p:grpSp>
          <p:nvGrpSpPr>
            <p:cNvPr id="245" name="组合 5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243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" name="文本框 7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246" name="文本框 10"/>
            <p:cNvSpPr/>
            <p:nvPr/>
          </p:nvSpPr>
          <p:spPr>
            <a:xfrm>
              <a:off x="779415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以CIFAR10为例训练ResNet18网络</a:t>
              </a:r>
            </a:p>
          </p:txBody>
        </p:sp>
      </p:grpSp>
      <p:grpSp>
        <p:nvGrpSpPr>
          <p:cNvPr id="252" name="组合 20"/>
          <p:cNvGrpSpPr/>
          <p:nvPr/>
        </p:nvGrpSpPr>
        <p:grpSpPr>
          <a:xfrm>
            <a:off x="4732231" y="3483200"/>
            <a:ext cx="2049417" cy="1355557"/>
            <a:chOff x="0" y="0"/>
            <a:chExt cx="2049416" cy="1355556"/>
          </a:xfrm>
        </p:grpSpPr>
        <p:grpSp>
          <p:nvGrpSpPr>
            <p:cNvPr id="250" name="组合 11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248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" name="文本框 13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sp>
          <p:nvSpPr>
            <p:cNvPr id="251" name="文本框 14"/>
            <p:cNvSpPr/>
            <p:nvPr/>
          </p:nvSpPr>
          <p:spPr>
            <a:xfrm>
              <a:off x="779416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分布式训练</a:t>
              </a:r>
            </a:p>
          </p:txBody>
        </p:sp>
      </p:grpSp>
      <p:grpSp>
        <p:nvGrpSpPr>
          <p:cNvPr id="257" name="组合 21"/>
          <p:cNvGrpSpPr/>
          <p:nvPr/>
        </p:nvGrpSpPr>
        <p:grpSpPr>
          <a:xfrm>
            <a:off x="4732231" y="4201149"/>
            <a:ext cx="2049417" cy="1355558"/>
            <a:chOff x="0" y="0"/>
            <a:chExt cx="2049416" cy="1355556"/>
          </a:xfrm>
        </p:grpSpPr>
        <p:grpSp>
          <p:nvGrpSpPr>
            <p:cNvPr id="255" name="组合 15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253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" name="文本框 17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sp>
          <p:nvSpPr>
            <p:cNvPr id="256" name="文本框 18"/>
            <p:cNvSpPr/>
            <p:nvPr/>
          </p:nvSpPr>
          <p:spPr>
            <a:xfrm>
              <a:off x="779416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模型测试、保存和读取，学习率调整</a:t>
              </a:r>
            </a:p>
          </p:txBody>
        </p:sp>
      </p:grpSp>
      <p:sp>
        <p:nvSpPr>
          <p:cNvPr id="258" name="灯片编号占位符 22"/>
          <p:cNvSpPr txBox="1">
            <a:spLocks noGrp="1"/>
          </p:cNvSpPr>
          <p:nvPr>
            <p:ph type="sldNum" sz="quarter" idx="4294967295"/>
          </p:nvPr>
        </p:nvSpPr>
        <p:spPr>
          <a:xfrm>
            <a:off x="11623323" y="6392280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 sz="1000" b="1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分类问题背景与ImageNet分类任务</a:t>
            </a:r>
          </a:p>
        </p:txBody>
      </p:sp>
      <p:sp>
        <p:nvSpPr>
          <p:cNvPr id="261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387551" y="1085850"/>
            <a:ext cx="11410545" cy="29192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分类问题是计算机视觉最基础的问题之一：得到一张图，判断它属于</a:t>
            </a:r>
            <a:r>
              <a:rPr u="sng"/>
              <a:t>给定</a:t>
            </a:r>
            <a:r>
              <a:t>的众多类别中的哪一类。</a:t>
            </a:r>
          </a:p>
          <a:p>
            <a:pPr>
              <a:lnSpc>
                <a:spcPct val="120000"/>
              </a:lnSpc>
            </a:pPr>
            <a:r>
              <a:t>分类任务中，我们得到众多已经标注好类别的图片，目的是</a:t>
            </a:r>
            <a:r>
              <a:rPr u="sng"/>
              <a:t>尽可能正确</a:t>
            </a:r>
            <a:r>
              <a:t>地预测一组测试图片的类别。这些图片和标签的集合叫做数据集，其中用于“调试”算法/模型的那部分数据称为训练集，用来衡量算法/模型“正确性”的那部分数据称为测试集。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866" y="3518199"/>
            <a:ext cx="3572534" cy="26794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3" name="预测概率"/>
          <p:cNvGraphicFramePr/>
          <p:nvPr/>
        </p:nvGraphicFramePr>
        <p:xfrm>
          <a:off x="7599105" y="3003203"/>
          <a:ext cx="3407562" cy="3412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4" name="Arrow"/>
          <p:cNvSpPr/>
          <p:nvPr/>
        </p:nvSpPr>
        <p:spPr>
          <a:xfrm>
            <a:off x="4785919" y="4799194"/>
            <a:ext cx="2353367" cy="228158"/>
          </a:xfrm>
          <a:prstGeom prst="rightArrow">
            <a:avLst>
              <a:gd name="adj1" fmla="val 39655"/>
              <a:gd name="adj2" fmla="val 13545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5" name="图片分类"/>
          <p:cNvSpPr txBox="1"/>
          <p:nvPr/>
        </p:nvSpPr>
        <p:spPr>
          <a:xfrm>
            <a:off x="5459326" y="4370113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图片分类</a:t>
            </a:r>
          </a:p>
        </p:txBody>
      </p:sp>
      <p:sp>
        <p:nvSpPr>
          <p:cNvPr id="266" name="模型/算法"/>
          <p:cNvSpPr txBox="1"/>
          <p:nvPr/>
        </p:nvSpPr>
        <p:spPr>
          <a:xfrm>
            <a:off x="5427569" y="5144104"/>
            <a:ext cx="108205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模型/算法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分类问题背景与ImageNet分类任务</a:t>
            </a:r>
          </a:p>
        </p:txBody>
      </p:sp>
      <p:sp>
        <p:nvSpPr>
          <p:cNvPr id="271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387551" y="1085850"/>
            <a:ext cx="11410545" cy="2919215"/>
          </a:xfrm>
          <a:prstGeom prst="rect">
            <a:avLst/>
          </a:prstGeom>
        </p:spPr>
        <p:txBody>
          <a:bodyPr/>
          <a:lstStyle/>
          <a:p>
            <a:r>
              <a:t>ImageNet的训练集共有128万张图片，测试集5万张图片。ResNet是2015年ImageNet比赛的冠军。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432875" y="1807643"/>
            <a:ext cx="4496451" cy="4496451"/>
            <a:chOff x="0" y="0"/>
            <a:chExt cx="4496449" cy="4496449"/>
          </a:xfrm>
        </p:grpSpPr>
        <p:pic>
          <p:nvPicPr>
            <p:cNvPr id="272" name="64x64.png" descr="64x6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496450" cy="4496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" name="thumbnail.png" descr="thumbnail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3357" t="40502" r="13357" b="40502"/>
            <a:stretch>
              <a:fillRect/>
            </a:stretch>
          </p:blipFill>
          <p:spPr>
            <a:xfrm>
              <a:off x="1049444" y="1937508"/>
              <a:ext cx="2397561" cy="621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5" name="xuedong-huang-deep-learning-and-intelligent-applications-7-638.jpg" descr="xuedong-huang-deep-learning-and-intelligent-applications-7-638.jpg"/>
          <p:cNvPicPr>
            <a:picLocks noChangeAspect="1"/>
          </p:cNvPicPr>
          <p:nvPr/>
        </p:nvPicPr>
        <p:blipFill>
          <a:blip r:embed="rId4">
            <a:extLst/>
          </a:blip>
          <a:srcRect l="5923" t="4458" r="11637" b="19507"/>
          <a:stretch>
            <a:fillRect/>
          </a:stretch>
        </p:blipFill>
        <p:spPr>
          <a:xfrm>
            <a:off x="5205012" y="1810887"/>
            <a:ext cx="6679698" cy="3466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矩形 1"/>
          <p:cNvSpPr/>
          <p:nvPr/>
        </p:nvSpPr>
        <p:spPr>
          <a:xfrm>
            <a:off x="3175" y="0"/>
            <a:ext cx="3315631" cy="6854430"/>
          </a:xfrm>
          <a:prstGeom prst="rect">
            <a:avLst/>
          </a:prstGeom>
          <a:solidFill>
            <a:srgbClr val="0F5BA9"/>
          </a:solidFill>
          <a:ln w="12700">
            <a:solidFill>
              <a:srgbClr val="0F5BA9"/>
            </a:solidFill>
            <a:miter/>
          </a:ln>
        </p:spPr>
        <p:txBody>
          <a:bodyPr lIns="45719" rIns="45719" anchor="ctr"/>
          <a:lstStyle/>
          <a:p>
            <a:pPr algn="ctr">
              <a:defRPr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82" name="组合 8"/>
          <p:cNvGrpSpPr/>
          <p:nvPr/>
        </p:nvGrpSpPr>
        <p:grpSpPr>
          <a:xfrm>
            <a:off x="4732232" y="2745804"/>
            <a:ext cx="2049417" cy="1355555"/>
            <a:chOff x="0" y="0"/>
            <a:chExt cx="2049415" cy="1355553"/>
          </a:xfrm>
        </p:grpSpPr>
        <p:grpSp>
          <p:nvGrpSpPr>
            <p:cNvPr id="280" name="组合 2"/>
            <p:cNvGrpSpPr/>
            <p:nvPr/>
          </p:nvGrpSpPr>
          <p:grpSpPr>
            <a:xfrm>
              <a:off x="-1" y="0"/>
              <a:ext cx="632780" cy="632779"/>
              <a:chOff x="0" y="0"/>
              <a:chExt cx="632778" cy="632778"/>
            </a:xfrm>
          </p:grpSpPr>
          <p:sp>
            <p:nvSpPr>
              <p:cNvPr id="278" name="流程图: 联系 43"/>
              <p:cNvSpPr/>
              <p:nvPr/>
            </p:nvSpPr>
            <p:spPr>
              <a:xfrm rot="2696217">
                <a:off x="92668" y="92668"/>
                <a:ext cx="447443" cy="447443"/>
              </a:xfrm>
              <a:prstGeom prst="ellipse">
                <a:avLst/>
              </a:prstGeom>
              <a:solidFill>
                <a:srgbClr val="0F5BA9"/>
              </a:solidFill>
              <a:ln w="12700" cap="flat">
                <a:solidFill>
                  <a:srgbClr val="0F5BA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" name="文本框 4"/>
              <p:cNvSpPr/>
              <p:nvPr/>
            </p:nvSpPr>
            <p:spPr>
              <a:xfrm>
                <a:off x="149811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281" name="文本框 9"/>
            <p:cNvSpPr/>
            <p:nvPr/>
          </p:nvSpPr>
          <p:spPr>
            <a:xfrm>
              <a:off x="779415" y="8555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0E57A2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以CIFAR10为例训练ResNet18网络</a:t>
              </a:r>
            </a:p>
          </p:txBody>
        </p:sp>
      </p:grpSp>
      <p:grpSp>
        <p:nvGrpSpPr>
          <p:cNvPr id="287" name="组合 19"/>
          <p:cNvGrpSpPr/>
          <p:nvPr/>
        </p:nvGrpSpPr>
        <p:grpSpPr>
          <a:xfrm>
            <a:off x="4731586" y="2047304"/>
            <a:ext cx="2049417" cy="1355558"/>
            <a:chOff x="0" y="0"/>
            <a:chExt cx="2049415" cy="1355556"/>
          </a:xfrm>
        </p:grpSpPr>
        <p:grpSp>
          <p:nvGrpSpPr>
            <p:cNvPr id="285" name="组合 5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283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" name="文本框 7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286" name="文本框 10"/>
            <p:cNvSpPr/>
            <p:nvPr/>
          </p:nvSpPr>
          <p:spPr>
            <a:xfrm>
              <a:off x="779415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分类问题背景与ImageNet分类任务</a:t>
              </a:r>
            </a:p>
          </p:txBody>
        </p:sp>
      </p:grpSp>
      <p:grpSp>
        <p:nvGrpSpPr>
          <p:cNvPr id="292" name="组合 20"/>
          <p:cNvGrpSpPr/>
          <p:nvPr/>
        </p:nvGrpSpPr>
        <p:grpSpPr>
          <a:xfrm>
            <a:off x="4732231" y="3483200"/>
            <a:ext cx="2049417" cy="1355557"/>
            <a:chOff x="0" y="0"/>
            <a:chExt cx="2049416" cy="1355556"/>
          </a:xfrm>
        </p:grpSpPr>
        <p:grpSp>
          <p:nvGrpSpPr>
            <p:cNvPr id="290" name="组合 11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288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" name="文本框 13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sp>
          <p:nvSpPr>
            <p:cNvPr id="291" name="文本框 14"/>
            <p:cNvSpPr/>
            <p:nvPr/>
          </p:nvSpPr>
          <p:spPr>
            <a:xfrm>
              <a:off x="779416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分布式训练</a:t>
              </a:r>
            </a:p>
          </p:txBody>
        </p:sp>
      </p:grpSp>
      <p:grpSp>
        <p:nvGrpSpPr>
          <p:cNvPr id="297" name="组合 21"/>
          <p:cNvGrpSpPr/>
          <p:nvPr/>
        </p:nvGrpSpPr>
        <p:grpSpPr>
          <a:xfrm>
            <a:off x="4732231" y="4201149"/>
            <a:ext cx="2049417" cy="1355558"/>
            <a:chOff x="0" y="0"/>
            <a:chExt cx="2049416" cy="1355556"/>
          </a:xfrm>
        </p:grpSpPr>
        <p:grpSp>
          <p:nvGrpSpPr>
            <p:cNvPr id="295" name="组合 15"/>
            <p:cNvGrpSpPr/>
            <p:nvPr/>
          </p:nvGrpSpPr>
          <p:grpSpPr>
            <a:xfrm>
              <a:off x="-1" y="0"/>
              <a:ext cx="632779" cy="632778"/>
              <a:chOff x="0" y="0"/>
              <a:chExt cx="632777" cy="632777"/>
            </a:xfrm>
          </p:grpSpPr>
          <p:sp>
            <p:nvSpPr>
              <p:cNvPr id="293" name="流程图: 联系 49"/>
              <p:cNvSpPr/>
              <p:nvPr/>
            </p:nvSpPr>
            <p:spPr>
              <a:xfrm rot="2705836">
                <a:off x="92667" y="92667"/>
                <a:ext cx="447443" cy="447443"/>
              </a:xfrm>
              <a:prstGeom prst="ellipse">
                <a:avLst/>
              </a:prstGeom>
              <a:solidFill>
                <a:srgbClr val="686F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5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" name="文本框 17"/>
              <p:cNvSpPr/>
              <p:nvPr/>
            </p:nvSpPr>
            <p:spPr>
              <a:xfrm>
                <a:off x="146638" y="157404"/>
                <a:ext cx="34013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sp>
          <p:nvSpPr>
            <p:cNvPr id="296" name="文本框 18"/>
            <p:cNvSpPr/>
            <p:nvPr/>
          </p:nvSpPr>
          <p:spPr>
            <a:xfrm>
              <a:off x="779416" y="855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686F7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模型测试、保存和读取，学习率调整</a:t>
              </a:r>
            </a:p>
          </p:txBody>
        </p:sp>
      </p:grpSp>
      <p:sp>
        <p:nvSpPr>
          <p:cNvPr id="298" name="灯片编号占位符 22"/>
          <p:cNvSpPr txBox="1">
            <a:spLocks noGrp="1"/>
          </p:cNvSpPr>
          <p:nvPr>
            <p:ph type="sldNum" sz="quarter" idx="4294967295"/>
          </p:nvPr>
        </p:nvSpPr>
        <p:spPr>
          <a:xfrm>
            <a:off x="11623323" y="6392280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 sz="1000" b="1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标题 1"/>
          <p:cNvSpPr txBox="1">
            <a:spLocks noGrp="1"/>
          </p:cNvSpPr>
          <p:nvPr>
            <p:ph type="title"/>
          </p:nvPr>
        </p:nvSpPr>
        <p:spPr>
          <a:xfrm>
            <a:off x="566636" y="325474"/>
            <a:ext cx="9563914" cy="395326"/>
          </a:xfrm>
          <a:prstGeom prst="rect">
            <a:avLst/>
          </a:prstGeom>
        </p:spPr>
        <p:txBody>
          <a:bodyPr/>
          <a:lstStyle>
            <a:lvl1pPr defTabSz="584606">
              <a:defRPr sz="1727"/>
            </a:lvl1pPr>
          </a:lstStyle>
          <a:p>
            <a:r>
              <a:t>以CIFAR10为例训练ResNet18网络</a:t>
            </a:r>
          </a:p>
        </p:txBody>
      </p:sp>
      <p:sp>
        <p:nvSpPr>
          <p:cNvPr id="301" name="内容占位符 2"/>
          <p:cNvSpPr txBox="1">
            <a:spLocks noGrp="1"/>
          </p:cNvSpPr>
          <p:nvPr>
            <p:ph type="body" sz="half" idx="1"/>
          </p:nvPr>
        </p:nvSpPr>
        <p:spPr>
          <a:xfrm>
            <a:off x="387551" y="1085850"/>
            <a:ext cx="11410545" cy="2919215"/>
          </a:xfrm>
          <a:prstGeom prst="rect">
            <a:avLst/>
          </a:prstGeom>
        </p:spPr>
        <p:txBody>
          <a:bodyPr/>
          <a:lstStyle/>
          <a:p>
            <a:r>
              <a:t>CIFAR10数据集：小规模的分类数据集，共有10类合计50000张训练图片，10000张测试图片。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1060"/>
          <a:stretch>
            <a:fillRect/>
          </a:stretch>
        </p:blipFill>
        <p:spPr>
          <a:xfrm>
            <a:off x="389631" y="1797547"/>
            <a:ext cx="5672541" cy="4358683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内容占位符 2"/>
          <p:cNvSpPr txBox="1"/>
          <p:nvPr/>
        </p:nvSpPr>
        <p:spPr>
          <a:xfrm>
            <a:off x="6607224" y="2417960"/>
            <a:ext cx="4802552" cy="2919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3448">
              <a:lnSpc>
                <a:spcPct val="120000"/>
              </a:lnSpc>
              <a:spcBef>
                <a:spcPts val="1000"/>
              </a:spcBef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长宽都为32像素的彩色图片（RGB）</a:t>
            </a:r>
          </a:p>
          <a:p>
            <a:pPr defTabSz="913448">
              <a:lnSpc>
                <a:spcPct val="120000"/>
              </a:lnSpc>
              <a:spcBef>
                <a:spcPts val="1000"/>
              </a:spcBef>
              <a:defRPr sz="2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在计算机的“视角”里，一张图片是形状为(32, 32, 3)的高维矩阵，矩阵中的每个元素是0-255之间的一个整数（即uint8）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自定义设计方案">
  <a:themeElements>
    <a:clrScheme name="1_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自定义设计方案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1_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66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66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自定义设计方案">
  <a:themeElements>
    <a:clrScheme name="1_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自定义设计方案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1_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66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66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609</Words>
  <Application>Microsoft Office PowerPoint</Application>
  <PresentationFormat>宽屏</PresentationFormat>
  <Paragraphs>153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Lucida Grande</vt:lpstr>
      <vt:lpstr>Menlo</vt:lpstr>
      <vt:lpstr>Microsoft YaHei UI</vt:lpstr>
      <vt:lpstr>等线</vt:lpstr>
      <vt:lpstr>等线 Light</vt:lpstr>
      <vt:lpstr>宋体</vt:lpstr>
      <vt:lpstr>微软雅黑</vt:lpstr>
      <vt:lpstr>Arial</vt:lpstr>
      <vt:lpstr>Calibri</vt:lpstr>
      <vt:lpstr>Helvetica</vt:lpstr>
      <vt:lpstr>1_自定义设计方案</vt:lpstr>
      <vt:lpstr>PowerPoint 演示文稿</vt:lpstr>
      <vt:lpstr>模型构建和训练进阶 I：分类问题</vt:lpstr>
      <vt:lpstr>欢迎加入“天元开发者交流群”</vt:lpstr>
      <vt:lpstr>零基础入门旷视天元MegEngine</vt:lpstr>
      <vt:lpstr>PowerPoint 演示文稿</vt:lpstr>
      <vt:lpstr>分类问题背景与ImageNet分类任务</vt:lpstr>
      <vt:lpstr>分类问题背景与ImageNet分类任务</vt:lpstr>
      <vt:lpstr>PowerPoint 演示文稿</vt:lpstr>
      <vt:lpstr>以CIFAR10为例训练ResNet18网络</vt:lpstr>
      <vt:lpstr>以CIFAR10为例训练ResNet18网络</vt:lpstr>
      <vt:lpstr>以CIFAR10为例训练ResNet18网络</vt:lpstr>
      <vt:lpstr>以CIFAR10为例训练ResNet18网络</vt:lpstr>
      <vt:lpstr>以CIFAR10为例训练ResNet18网络</vt:lpstr>
      <vt:lpstr>以CIFAR10为例训练ResNet18网络</vt:lpstr>
      <vt:lpstr>PowerPoint 演示文稿</vt:lpstr>
      <vt:lpstr>分布式训练</vt:lpstr>
      <vt:lpstr>PowerPoint 演示文稿</vt:lpstr>
      <vt:lpstr>模型测试、保存和读取，学习率调整</vt:lpstr>
      <vt:lpstr>模型测试、保存和读取，学习率调整</vt:lpstr>
      <vt:lpstr>模型测试、保存和读取，学习率调整</vt:lpstr>
      <vt:lpstr>作业：</vt:lpstr>
      <vt:lpstr>下期预告</vt:lpstr>
      <vt:lpstr>旷视AI开源大赛</vt:lpstr>
      <vt:lpstr>欢迎加入“天元开发者交流群”</vt:lpstr>
      <vt:lpstr>AI向善，行胜于言。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杨滔</dc:creator>
  <cp:lastModifiedBy>杨滔</cp:lastModifiedBy>
  <cp:revision>5</cp:revision>
  <dcterms:modified xsi:type="dcterms:W3CDTF">2020-08-11T10:01:18Z</dcterms:modified>
</cp:coreProperties>
</file>